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96" r:id="rId4"/>
    <p:sldId id="259" r:id="rId5"/>
    <p:sldId id="260" r:id="rId6"/>
    <p:sldId id="281" r:id="rId7"/>
    <p:sldId id="298" r:id="rId8"/>
    <p:sldId id="299" r:id="rId9"/>
    <p:sldId id="302" r:id="rId10"/>
    <p:sldId id="300" r:id="rId11"/>
    <p:sldId id="304" r:id="rId12"/>
    <p:sldId id="305" r:id="rId13"/>
    <p:sldId id="307" r:id="rId14"/>
    <p:sldId id="301" r:id="rId15"/>
    <p:sldId id="308" r:id="rId16"/>
    <p:sldId id="309" r:id="rId17"/>
    <p:sldId id="310" r:id="rId18"/>
    <p:sldId id="295" r:id="rId19"/>
    <p:sldId id="262" r:id="rId20"/>
    <p:sldId id="263" r:id="rId21"/>
    <p:sldId id="264" r:id="rId22"/>
    <p:sldId id="267" r:id="rId23"/>
    <p:sldId id="265" r:id="rId24"/>
    <p:sldId id="266" r:id="rId25"/>
    <p:sldId id="270" r:id="rId26"/>
    <p:sldId id="269" r:id="rId27"/>
    <p:sldId id="273" r:id="rId28"/>
    <p:sldId id="268" r:id="rId29"/>
    <p:sldId id="274" r:id="rId30"/>
    <p:sldId id="276" r:id="rId31"/>
    <p:sldId id="282" r:id="rId32"/>
    <p:sldId id="283" r:id="rId33"/>
    <p:sldId id="280" r:id="rId34"/>
    <p:sldId id="275" r:id="rId35"/>
    <p:sldId id="278" r:id="rId36"/>
    <p:sldId id="284" r:id="rId37"/>
    <p:sldId id="285" r:id="rId38"/>
    <p:sldId id="286" r:id="rId39"/>
    <p:sldId id="287" r:id="rId40"/>
    <p:sldId id="288" r:id="rId41"/>
    <p:sldId id="272" r:id="rId42"/>
    <p:sldId id="289" r:id="rId43"/>
    <p:sldId id="290" r:id="rId44"/>
    <p:sldId id="292" r:id="rId45"/>
    <p:sldId id="293" r:id="rId46"/>
    <p:sldId id="294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87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2CE70-3EEB-4DD4-B149-F2C31D6C6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52222B-146C-42FC-B79D-8A1EE5B64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1A5F7-D766-4D4E-9F2A-05370FCD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4313A-4AAB-4A1C-BEB4-CDA57DB4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0AC9A-F2DB-4282-948C-7EAB857A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31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0B9B3-D875-479F-A13D-8A3BD756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4A5803-4A41-47CE-BFDE-04613AD87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E8AE1B-ED8C-40EC-A55B-7CA9BC8A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09F4D-BAF3-4437-B53C-3EDA7873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11863E-5C29-4A49-8E7B-FB2A37C6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25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123E5B-65C3-46FA-9B40-2D5F345C5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1142EB-20B4-4803-ACD4-3948A1E44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A5C075-B801-4247-B63A-D3918ECE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49AE43-3B39-4494-A1CD-76BCBC78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B9CA38-A6C8-4170-AD63-354165E2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01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3C4C6-B6F1-4A34-B1DE-E984A82D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44FB8-D3D6-4E22-95AF-BB26C4E22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A1E18-112F-4EFF-A5D7-7616DDA1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7CB67-946E-475B-9E08-D9C7B2D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D4CEA-9684-4139-966A-92C6FC7D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7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95F4C-CCF3-487F-8111-0BBCE7BC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D8262-7D79-425E-844C-162CA4C57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2C700-928B-4511-943A-59072A51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D21877-5F2C-47F8-B28B-1B8891B4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E7D301-75E3-4511-AC94-ED1B9F35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66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1B3F4-976A-48F1-88B6-5AB976DC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D657C3-2525-4FBF-A760-5F20135EB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54B3FD-740F-4EB4-A0A8-6DC16791E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8E33E-B766-4AF1-BC11-2CD22A41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D11361-972B-4B18-82A4-4292B398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BC8549-4247-416E-AC9B-87CCB7AC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3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E25DC-80E5-4252-A879-4CC6FC95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AFB6DA-A87C-4CB3-804E-55E4D43F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B87568-FEDE-4512-A156-91AE89B8B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2D945C-3EE8-433A-B53C-24EBBB283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45E290-1888-4A53-8984-8A7BF7A8F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BB614A-9C78-4684-A420-D1AA75C1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89F0BA4-B1C8-4550-95B0-13FD4C71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0B830A-BB5D-428F-92DA-F2E0A280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46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3F1E0-5677-4B79-ABD2-F904FFAD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CAF0F6-C6E0-4672-A0D6-B99DD32C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8BEBCF-FAE8-498A-B63B-8B56C2F0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B3C5FB-2042-4810-8BA6-A83E01A3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75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77D430-C53B-46A9-8D27-D54E0BE7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FB8E14-0E8D-42AF-BE7F-25D313A4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88210B-A341-4599-87EE-060C06F6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0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0DB77-B848-4935-97CD-9E5678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0B4172-54EA-48AE-B1DC-A892473F8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A1BAC7-1AC6-43E0-A061-BA9CEC89E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23135-EC1F-4BE7-8B5B-A997F698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BB47D2-A472-49DA-B3E0-98A2839E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A4D8D0-F1D3-49C1-99C0-9221DF18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2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7012D-5CB4-40C1-96B5-1B42EAA0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9902EC-AFD2-4D16-969B-742652B03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FF639D-1D47-456C-9483-783D3D345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586B7-1ECE-4790-A57D-78270219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8F994-A8D9-4437-8624-366D560D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F52DD3-69F3-4172-AF36-7476B54D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61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77C5C6-D3F5-40DF-8C2D-9EA3897C6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E15D95-BD8C-4374-AC5C-2209FD01C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5B3838-1C33-46EF-AF8D-528C1BD48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D4A21-4C5E-481E-AD58-B18BB2C4CE82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310E1-6E97-4A2A-994B-6BE512F21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E45C64-30B9-4699-81D4-6E5AE1B66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8A257-4D0C-45C3-8DC9-FCEC459AA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98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7.jpe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101E56E-CB63-42D1-9B88-41CA75866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7742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任天堂到底有多牛 </a:t>
            </a:r>
            <a:r>
              <a:rPr lang="en-US" altLang="zh-CN" sz="3600" b="1" dirty="0"/>
              <a:t>2 </a:t>
            </a:r>
          </a:p>
          <a:p>
            <a:r>
              <a:rPr lang="en-US" altLang="zh-CN" sz="3600" b="1" dirty="0"/>
              <a:t>                                                  </a:t>
            </a:r>
            <a:r>
              <a:rPr lang="en-US" altLang="zh-CN" dirty="0"/>
              <a:t>--</a:t>
            </a:r>
            <a:r>
              <a:rPr lang="en-US" altLang="zh-CN" dirty="0" err="1"/>
              <a:t>xian</a:t>
            </a:r>
            <a:r>
              <a:rPr lang="en-US" altLang="zh-CN" dirty="0"/>
              <a:t> </a:t>
            </a:r>
            <a:r>
              <a:rPr lang="en-US" altLang="zh-CN" dirty="0" err="1"/>
              <a:t>zheng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6C439B-A954-4DDF-85E2-FD98F662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362" y="452128"/>
            <a:ext cx="6359306" cy="40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0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EA089-C161-4F58-8AFF-C17855F1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9821091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任天堂和第三方开发者之间的恩怨</a:t>
            </a:r>
          </a:p>
        </p:txBody>
      </p:sp>
    </p:spTree>
    <p:extLst>
      <p:ext uri="{BB962C8B-B14F-4D97-AF65-F5344CB8AC3E}">
        <p14:creationId xmlns:p14="http://schemas.microsoft.com/office/powerpoint/2010/main" val="159075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EFCB4A5-57D4-481B-BA02-C99E2B94D79C}"/>
              </a:ext>
            </a:extLst>
          </p:cNvPr>
          <p:cNvSpPr txBox="1"/>
          <p:nvPr/>
        </p:nvSpPr>
        <p:spPr>
          <a:xfrm>
            <a:off x="618226" y="924197"/>
            <a:ext cx="103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第一个二五仔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5C5B44-6DD5-42FB-BBBE-CD290D8EF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" y="1770749"/>
            <a:ext cx="2647488" cy="26326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63D7C1-DC10-40B3-BEA3-9816FAFB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643" y="1829913"/>
            <a:ext cx="2295238" cy="2514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EFAA68-135E-4C3F-AF9A-60F05A3A820F}"/>
              </a:ext>
            </a:extLst>
          </p:cNvPr>
          <p:cNvSpPr txBox="1"/>
          <p:nvPr/>
        </p:nvSpPr>
        <p:spPr>
          <a:xfrm>
            <a:off x="4599657" y="4462357"/>
            <a:ext cx="132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霍金斯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996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EFCB4A5-57D4-481B-BA02-C99E2B94D79C}"/>
              </a:ext>
            </a:extLst>
          </p:cNvPr>
          <p:cNvSpPr txBox="1"/>
          <p:nvPr/>
        </p:nvSpPr>
        <p:spPr>
          <a:xfrm>
            <a:off x="531140" y="936818"/>
            <a:ext cx="10332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第二个二五仔</a:t>
            </a:r>
            <a:endParaRPr lang="en-US" altLang="zh-CN" sz="18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失败的主机</a:t>
            </a:r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7800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离谱的官司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EFAA68-135E-4C3F-AF9A-60F05A3A820F}"/>
              </a:ext>
            </a:extLst>
          </p:cNvPr>
          <p:cNvSpPr txBox="1"/>
          <p:nvPr/>
        </p:nvSpPr>
        <p:spPr>
          <a:xfrm>
            <a:off x="3688353" y="4227961"/>
            <a:ext cx="112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中岛英行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9AC74C-67B0-4D61-949F-EC56DDD7A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40" y="2495824"/>
            <a:ext cx="1885956" cy="1732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A946F1-1851-455F-94E3-BC1DDD793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533" y="2501185"/>
            <a:ext cx="1865379" cy="17321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DC69DF-F4C1-4894-A59C-8869492A4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231" y="2398574"/>
            <a:ext cx="4665359" cy="25659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6CCD3C-66F9-4813-8055-DFC938C0F606}"/>
              </a:ext>
            </a:extLst>
          </p:cNvPr>
          <p:cNvSpPr txBox="1"/>
          <p:nvPr/>
        </p:nvSpPr>
        <p:spPr>
          <a:xfrm>
            <a:off x="8110041" y="5055504"/>
            <a:ext cx="1121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雅达利</a:t>
            </a:r>
            <a:r>
              <a:rPr lang="en-US" altLang="zh-CN" sz="1400" dirty="0">
                <a:ea typeface="宋体" panose="02010600030101010101" pitchFamily="2" charset="-122"/>
                <a:cs typeface="Times New Roman" panose="02020603050405020304" pitchFamily="18" charset="0"/>
              </a:rPr>
              <a:t>7800</a:t>
            </a:r>
            <a:endParaRPr lang="zh-CN" altLang="en-US" sz="1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41DF63F-3F41-49BF-B716-A7D1AC279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40" y="4964522"/>
            <a:ext cx="1885956" cy="177573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45BBBB7-C29A-4116-AA3F-16957282833A}"/>
              </a:ext>
            </a:extLst>
          </p:cNvPr>
          <p:cNvSpPr txBox="1"/>
          <p:nvPr/>
        </p:nvSpPr>
        <p:spPr>
          <a:xfrm>
            <a:off x="913249" y="4227961"/>
            <a:ext cx="112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雅达利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66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EFCB4A5-57D4-481B-BA02-C99E2B94D79C}"/>
              </a:ext>
            </a:extLst>
          </p:cNvPr>
          <p:cNvSpPr txBox="1"/>
          <p:nvPr/>
        </p:nvSpPr>
        <p:spPr>
          <a:xfrm>
            <a:off x="618226" y="924197"/>
            <a:ext cx="103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世嘉阵营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6CCD3C-66F9-4813-8055-DFC938C0F606}"/>
              </a:ext>
            </a:extLst>
          </p:cNvPr>
          <p:cNvSpPr txBox="1"/>
          <p:nvPr/>
        </p:nvSpPr>
        <p:spPr>
          <a:xfrm>
            <a:off x="10664790" y="6142456"/>
            <a:ext cx="1295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月球漫步者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769B4C-B91C-44AA-803A-2BC16E1F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7" y="3255629"/>
            <a:ext cx="4133121" cy="21993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0F7C93-586D-4B0B-8E44-E4099B375CF5}"/>
              </a:ext>
            </a:extLst>
          </p:cNvPr>
          <p:cNvSpPr txBox="1"/>
          <p:nvPr/>
        </p:nvSpPr>
        <p:spPr>
          <a:xfrm>
            <a:off x="1913529" y="5518304"/>
            <a:ext cx="132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创世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5637FE-1274-475A-883C-BD12FE580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58" y="1634848"/>
            <a:ext cx="2878918" cy="11831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E7472B-EC75-4ECB-8779-B91C439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78" y="2696241"/>
            <a:ext cx="2621712" cy="375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B41DEB7-9744-4207-9F02-CA634D2BF44C}"/>
              </a:ext>
            </a:extLst>
          </p:cNvPr>
          <p:cNvSpPr txBox="1"/>
          <p:nvPr/>
        </p:nvSpPr>
        <p:spPr>
          <a:xfrm>
            <a:off x="1969808" y="2821769"/>
            <a:ext cx="132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世嘉</a:t>
            </a:r>
            <a:endParaRPr lang="zh-CN" altLang="en-US" sz="14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17255D3-F869-478C-ABBA-036F8301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26" y="1293529"/>
            <a:ext cx="4133121" cy="25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B9DB7A0-EDB6-47CD-A7CF-880942592712}"/>
              </a:ext>
            </a:extLst>
          </p:cNvPr>
          <p:cNvSpPr txBox="1"/>
          <p:nvPr/>
        </p:nvSpPr>
        <p:spPr>
          <a:xfrm>
            <a:off x="5730241" y="3876730"/>
            <a:ext cx="2139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约翰麦登橄榄球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15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EA089-C161-4F58-8AFF-C17855F1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7434431" cy="1325563"/>
          </a:xfrm>
        </p:spPr>
        <p:txBody>
          <a:bodyPr/>
          <a:lstStyle/>
          <a:p>
            <a:r>
              <a:rPr lang="en-US" altLang="zh-CN" b="1" dirty="0"/>
              <a:t>4. Game boy</a:t>
            </a:r>
            <a:r>
              <a:rPr lang="zh-CN" altLang="en-US" b="1" dirty="0"/>
              <a:t>的问世</a:t>
            </a:r>
          </a:p>
        </p:txBody>
      </p:sp>
    </p:spTree>
    <p:extLst>
      <p:ext uri="{BB962C8B-B14F-4D97-AF65-F5344CB8AC3E}">
        <p14:creationId xmlns:p14="http://schemas.microsoft.com/office/powerpoint/2010/main" val="35218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EFCB4A5-57D4-481B-BA02-C99E2B94D79C}"/>
              </a:ext>
            </a:extLst>
          </p:cNvPr>
          <p:cNvSpPr txBox="1"/>
          <p:nvPr/>
        </p:nvSpPr>
        <p:spPr>
          <a:xfrm>
            <a:off x="618226" y="924197"/>
            <a:ext cx="103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任天堂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game boy VS 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世嘉 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game gear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37F3B5-AB8C-42A7-9880-57BEBC40F55D}"/>
              </a:ext>
            </a:extLst>
          </p:cNvPr>
          <p:cNvSpPr txBox="1"/>
          <p:nvPr/>
        </p:nvSpPr>
        <p:spPr>
          <a:xfrm>
            <a:off x="8156425" y="5935168"/>
            <a:ext cx="188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Game gear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6CF599-AF58-449F-87F2-46F19961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21" y="1776548"/>
            <a:ext cx="3181353" cy="47069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060F3F-ADE3-4AB7-AE83-02C1DC3F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365" y="2598194"/>
            <a:ext cx="5823984" cy="333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6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EA089-C161-4F58-8AFF-C17855F1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7434431" cy="1325563"/>
          </a:xfrm>
        </p:spPr>
        <p:txBody>
          <a:bodyPr/>
          <a:lstStyle/>
          <a:p>
            <a:r>
              <a:rPr lang="en-US" altLang="zh-CN" b="1" dirty="0"/>
              <a:t>4. </a:t>
            </a:r>
            <a:r>
              <a:rPr lang="zh-CN" altLang="en-US" b="1" dirty="0"/>
              <a:t>俄罗斯方块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68BAE6-C765-430C-A068-F0BC1BF7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4261"/>
            <a:ext cx="5076190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4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8975475-75D9-4866-8FD8-D5181F594131}"/>
              </a:ext>
            </a:extLst>
          </p:cNvPr>
          <p:cNvSpPr/>
          <p:nvPr/>
        </p:nvSpPr>
        <p:spPr>
          <a:xfrm>
            <a:off x="4808939" y="4678368"/>
            <a:ext cx="1880434" cy="18804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299A72-9D6A-4AF7-BAF9-2A0EE9A9F564}"/>
              </a:ext>
            </a:extLst>
          </p:cNvPr>
          <p:cNvSpPr/>
          <p:nvPr/>
        </p:nvSpPr>
        <p:spPr>
          <a:xfrm>
            <a:off x="1735462" y="3802584"/>
            <a:ext cx="2036484" cy="2036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DCB1908-138C-4FD2-9BA1-FB333916B26D}"/>
              </a:ext>
            </a:extLst>
          </p:cNvPr>
          <p:cNvSpPr/>
          <p:nvPr/>
        </p:nvSpPr>
        <p:spPr>
          <a:xfrm>
            <a:off x="282303" y="302596"/>
            <a:ext cx="2376120" cy="2376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6FCE17F-4C94-4136-A2E4-9397AE7825D0}"/>
              </a:ext>
            </a:extLst>
          </p:cNvPr>
          <p:cNvSpPr/>
          <p:nvPr/>
        </p:nvSpPr>
        <p:spPr>
          <a:xfrm>
            <a:off x="8947450" y="4062382"/>
            <a:ext cx="2463500" cy="2463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223C8E-6184-4529-B73F-1A43804F6842}"/>
              </a:ext>
            </a:extLst>
          </p:cNvPr>
          <p:cNvSpPr/>
          <p:nvPr/>
        </p:nvSpPr>
        <p:spPr>
          <a:xfrm>
            <a:off x="9247872" y="302596"/>
            <a:ext cx="1667260" cy="16672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975393-A73C-4D71-820E-253692111192}"/>
              </a:ext>
            </a:extLst>
          </p:cNvPr>
          <p:cNvSpPr/>
          <p:nvPr/>
        </p:nvSpPr>
        <p:spPr>
          <a:xfrm>
            <a:off x="4790188" y="742638"/>
            <a:ext cx="2036484" cy="2036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C72E07-035B-45C7-A24D-DFF6AEF7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59" y="1597940"/>
            <a:ext cx="947423" cy="8734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76DD32-B587-4EA1-B72C-F2AD62FF8509}"/>
              </a:ext>
            </a:extLst>
          </p:cNvPr>
          <p:cNvSpPr txBox="1"/>
          <p:nvPr/>
        </p:nvSpPr>
        <p:spPr>
          <a:xfrm>
            <a:off x="4954331" y="2471345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马克斯韦尔</a:t>
            </a:r>
            <a:endParaRPr lang="zh-CN" altLang="en-US" sz="1400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0ADD666-7FF5-4152-87B2-19F362BEF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528" y="1220629"/>
            <a:ext cx="681229" cy="7546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212294C-D319-4183-A4BA-3352626EAF00}"/>
              </a:ext>
            </a:extLst>
          </p:cNvPr>
          <p:cNvSpPr txBox="1"/>
          <p:nvPr/>
        </p:nvSpPr>
        <p:spPr>
          <a:xfrm>
            <a:off x="6148385" y="1946947"/>
            <a:ext cx="613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小马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EC809D-4852-4E01-A043-3544EC77BC53}"/>
              </a:ext>
            </a:extLst>
          </p:cNvPr>
          <p:cNvSpPr txBox="1"/>
          <p:nvPr/>
        </p:nvSpPr>
        <p:spPr>
          <a:xfrm>
            <a:off x="4879402" y="910307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宋体" panose="02010600030101010101" pitchFamily="2" charset="-122"/>
                <a:cs typeface="Times New Roman" panose="02020603050405020304" pitchFamily="18" charset="0"/>
              </a:rPr>
              <a:t>镜像软件</a:t>
            </a:r>
            <a:endParaRPr lang="zh-CN" altLang="en-US" sz="14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23190B-EB45-4AA4-8D24-1BB5B4819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890" y="731587"/>
            <a:ext cx="866948" cy="86159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E8F0447-2736-4DD9-AA73-AE2BC2E32CA2}"/>
              </a:ext>
            </a:extLst>
          </p:cNvPr>
          <p:cNvSpPr txBox="1"/>
          <p:nvPr/>
        </p:nvSpPr>
        <p:spPr>
          <a:xfrm>
            <a:off x="9957210" y="1648298"/>
            <a:ext cx="746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罗杰斯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9D6AE-3307-4799-98F5-6CF7E4C24EF4}"/>
              </a:ext>
            </a:extLst>
          </p:cNvPr>
          <p:cNvSpPr txBox="1"/>
          <p:nvPr/>
        </p:nvSpPr>
        <p:spPr>
          <a:xfrm>
            <a:off x="9348250" y="394817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宋体" panose="02010600030101010101" pitchFamily="2" charset="-122"/>
                <a:cs typeface="Times New Roman" panose="02020603050405020304" pitchFamily="18" charset="0"/>
              </a:rPr>
              <a:t>防弹软件</a:t>
            </a:r>
            <a:endParaRPr lang="zh-CN" altLang="en-US" sz="14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7DCBD98-7FA2-4F20-A343-1C764E92E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218" y="4324964"/>
            <a:ext cx="1288945" cy="8151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A3B15B-E023-4789-ACC8-C5AA42900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923" y="5367344"/>
            <a:ext cx="984913" cy="98491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032C7B-C83A-4FC9-8551-86301DE4D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570" y="5371832"/>
            <a:ext cx="984913" cy="962696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31E68B0F-C602-4389-893C-3D3A1390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958" y="4202527"/>
            <a:ext cx="840432" cy="102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2E02DEA-8B86-4DD3-BF49-5AE995D96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8088" y="396716"/>
            <a:ext cx="881831" cy="85061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CDABDD-A347-4E51-9EA3-2BA9AB817CFA}"/>
              </a:ext>
            </a:extLst>
          </p:cNvPr>
          <p:cNvSpPr txBox="1"/>
          <p:nvPr/>
        </p:nvSpPr>
        <p:spPr>
          <a:xfrm>
            <a:off x="1470363" y="1265792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帕基特诺夫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B7CF9B5-933F-48AA-BB88-3337645AA7C8}"/>
              </a:ext>
            </a:extLst>
          </p:cNvPr>
          <p:cNvSpPr txBox="1"/>
          <p:nvPr/>
        </p:nvSpPr>
        <p:spPr>
          <a:xfrm>
            <a:off x="373083" y="476417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宋体" panose="02010600030101010101" pitchFamily="2" charset="-122"/>
                <a:cs typeface="Times New Roman" panose="02020603050405020304" pitchFamily="18" charset="0"/>
              </a:rPr>
              <a:t>苏联</a:t>
            </a:r>
            <a:endParaRPr lang="zh-CN" altLang="en-US" sz="1400" b="1" dirty="0"/>
          </a:p>
        </p:txBody>
      </p:sp>
      <p:pic>
        <p:nvPicPr>
          <p:cNvPr id="30" name="内容占位符 4">
            <a:extLst>
              <a:ext uri="{FF2B5EF4-FFF2-40B4-BE49-F238E27FC236}">
                <a16:creationId xmlns:a16="http://schemas.microsoft.com/office/drawing/2014/main" id="{12AB4913-2DE0-457D-8C40-194F2E390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65" y="1419680"/>
            <a:ext cx="681229" cy="75462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4C77352-9F04-4E60-AB6C-309A9DB3A3C0}"/>
              </a:ext>
            </a:extLst>
          </p:cNvPr>
          <p:cNvSpPr txBox="1"/>
          <p:nvPr/>
        </p:nvSpPr>
        <p:spPr>
          <a:xfrm>
            <a:off x="373083" y="2229393"/>
            <a:ext cx="100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ea typeface="宋体" panose="02010600030101010101" pitchFamily="2" charset="-122"/>
                <a:cs typeface="Times New Roman" panose="02020603050405020304" pitchFamily="18" charset="0"/>
              </a:rPr>
              <a:t>Elog</a:t>
            </a:r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部长</a:t>
            </a:r>
            <a:endParaRPr lang="zh-CN" altLang="en-US" sz="1400" dirty="0"/>
          </a:p>
        </p:txBody>
      </p:sp>
      <p:pic>
        <p:nvPicPr>
          <p:cNvPr id="32" name="内容占位符 4">
            <a:extLst>
              <a:ext uri="{FF2B5EF4-FFF2-40B4-BE49-F238E27FC236}">
                <a16:creationId xmlns:a16="http://schemas.microsoft.com/office/drawing/2014/main" id="{F2A468EC-2E78-4BB0-943B-B4478C3B2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5" y="3746604"/>
            <a:ext cx="681229" cy="75462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D03FD86-936B-4C7F-BF0C-90FAF5117840}"/>
              </a:ext>
            </a:extLst>
          </p:cNvPr>
          <p:cNvSpPr txBox="1"/>
          <p:nvPr/>
        </p:nvSpPr>
        <p:spPr>
          <a:xfrm>
            <a:off x="592661" y="4501225"/>
            <a:ext cx="801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</a:rPr>
              <a:t>施泰因</a:t>
            </a:r>
            <a:endParaRPr lang="zh-CN" altLang="en-US" sz="14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2A476B1-DEC0-44DE-B468-B46B41985B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6539" y="2285805"/>
            <a:ext cx="1197886" cy="1789613"/>
          </a:xfrm>
          <a:prstGeom prst="rect">
            <a:avLst/>
          </a:prstGeom>
        </p:spPr>
      </p:pic>
      <p:sp>
        <p:nvSpPr>
          <p:cNvPr id="36" name="流程图: 多文档 35">
            <a:extLst>
              <a:ext uri="{FF2B5EF4-FFF2-40B4-BE49-F238E27FC236}">
                <a16:creationId xmlns:a16="http://schemas.microsoft.com/office/drawing/2014/main" id="{01BB117F-361A-4E62-AA15-83D5472C16C9}"/>
              </a:ext>
            </a:extLst>
          </p:cNvPr>
          <p:cNvSpPr/>
          <p:nvPr/>
        </p:nvSpPr>
        <p:spPr>
          <a:xfrm>
            <a:off x="4368315" y="2395304"/>
            <a:ext cx="644701" cy="687977"/>
          </a:xfrm>
          <a:prstGeom prst="flowChartMulti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PC</a:t>
            </a: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授权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B24355F-1B77-49FA-B2FF-C5B9263018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7213" y="3944144"/>
            <a:ext cx="927037" cy="87285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9FA7A8F-6060-43AA-A2E9-5B18DFADC6C4}"/>
              </a:ext>
            </a:extLst>
          </p:cNvPr>
          <p:cNvSpPr txBox="1"/>
          <p:nvPr/>
        </p:nvSpPr>
        <p:spPr>
          <a:xfrm>
            <a:off x="2772455" y="4932861"/>
            <a:ext cx="1045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603050405020304" pitchFamily="18" charset="0"/>
              </a:rPr>
              <a:t>中岛英行</a:t>
            </a:r>
            <a:endParaRPr lang="zh-CN" altLang="en-US" sz="1200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9B10CBE-D63D-4884-8A04-71053BC497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3704" y="3927426"/>
            <a:ext cx="948331" cy="880593"/>
          </a:xfrm>
          <a:prstGeom prst="rect">
            <a:avLst/>
          </a:prstGeom>
        </p:spPr>
      </p:pic>
      <p:sp>
        <p:nvSpPr>
          <p:cNvPr id="41" name="流程图: 多文档 40">
            <a:extLst>
              <a:ext uri="{FF2B5EF4-FFF2-40B4-BE49-F238E27FC236}">
                <a16:creationId xmlns:a16="http://schemas.microsoft.com/office/drawing/2014/main" id="{6CE1FE0D-CF8D-4089-A5AB-4A7CDB9E27B7}"/>
              </a:ext>
            </a:extLst>
          </p:cNvPr>
          <p:cNvSpPr/>
          <p:nvPr/>
        </p:nvSpPr>
        <p:spPr>
          <a:xfrm>
            <a:off x="2937622" y="5271415"/>
            <a:ext cx="644701" cy="68797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家用机授权美</a:t>
            </a:r>
          </a:p>
        </p:txBody>
      </p:sp>
      <p:sp>
        <p:nvSpPr>
          <p:cNvPr id="42" name="流程图: 多文档 41">
            <a:extLst>
              <a:ext uri="{FF2B5EF4-FFF2-40B4-BE49-F238E27FC236}">
                <a16:creationId xmlns:a16="http://schemas.microsoft.com/office/drawing/2014/main" id="{C14FB612-55AC-4370-9E56-BB4826FDFE31}"/>
              </a:ext>
            </a:extLst>
          </p:cNvPr>
          <p:cNvSpPr/>
          <p:nvPr/>
        </p:nvSpPr>
        <p:spPr>
          <a:xfrm>
            <a:off x="1938131" y="5271415"/>
            <a:ext cx="644701" cy="68797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街机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授权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DA3F974-4281-43E9-953D-37E1B99E18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6056" y="4787793"/>
            <a:ext cx="1235057" cy="507558"/>
          </a:xfrm>
          <a:prstGeom prst="rect">
            <a:avLst/>
          </a:prstGeom>
        </p:spPr>
      </p:pic>
      <p:sp>
        <p:nvSpPr>
          <p:cNvPr id="45" name="流程图: 多文档 44">
            <a:extLst>
              <a:ext uri="{FF2B5EF4-FFF2-40B4-BE49-F238E27FC236}">
                <a16:creationId xmlns:a16="http://schemas.microsoft.com/office/drawing/2014/main" id="{5B617C47-CF8C-4A79-9518-FDF5EC762849}"/>
              </a:ext>
            </a:extLst>
          </p:cNvPr>
          <p:cNvSpPr/>
          <p:nvPr/>
        </p:nvSpPr>
        <p:spPr>
          <a:xfrm>
            <a:off x="5032735" y="5583088"/>
            <a:ext cx="644701" cy="68797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街机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授权</a:t>
            </a:r>
          </a:p>
        </p:txBody>
      </p:sp>
      <p:sp>
        <p:nvSpPr>
          <p:cNvPr id="46" name="流程图: 多文档 45">
            <a:extLst>
              <a:ext uri="{FF2B5EF4-FFF2-40B4-BE49-F238E27FC236}">
                <a16:creationId xmlns:a16="http://schemas.microsoft.com/office/drawing/2014/main" id="{A3356ED9-45A3-497A-942F-AAC406D8B9FE}"/>
              </a:ext>
            </a:extLst>
          </p:cNvPr>
          <p:cNvSpPr/>
          <p:nvPr/>
        </p:nvSpPr>
        <p:spPr>
          <a:xfrm>
            <a:off x="9219871" y="1490656"/>
            <a:ext cx="644701" cy="68797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家用机授权日</a:t>
            </a:r>
          </a:p>
        </p:txBody>
      </p:sp>
      <p:sp>
        <p:nvSpPr>
          <p:cNvPr id="47" name="流程图: 多文档 46">
            <a:extLst>
              <a:ext uri="{FF2B5EF4-FFF2-40B4-BE49-F238E27FC236}">
                <a16:creationId xmlns:a16="http://schemas.microsoft.com/office/drawing/2014/main" id="{37E3E724-CFA4-4FF8-8790-473DADFC1D47}"/>
              </a:ext>
            </a:extLst>
          </p:cNvPr>
          <p:cNvSpPr/>
          <p:nvPr/>
        </p:nvSpPr>
        <p:spPr>
          <a:xfrm>
            <a:off x="10620782" y="1622176"/>
            <a:ext cx="644701" cy="687977"/>
          </a:xfrm>
          <a:prstGeom prst="flowChartMulti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掌机授权</a:t>
            </a:r>
          </a:p>
        </p:txBody>
      </p:sp>
      <p:sp>
        <p:nvSpPr>
          <p:cNvPr id="48" name="流程图: 多文档 47">
            <a:extLst>
              <a:ext uri="{FF2B5EF4-FFF2-40B4-BE49-F238E27FC236}">
                <a16:creationId xmlns:a16="http://schemas.microsoft.com/office/drawing/2014/main" id="{8000AAF1-52EE-4369-8604-B9BD68638852}"/>
              </a:ext>
            </a:extLst>
          </p:cNvPr>
          <p:cNvSpPr/>
          <p:nvPr/>
        </p:nvSpPr>
        <p:spPr>
          <a:xfrm>
            <a:off x="97491" y="4358550"/>
            <a:ext cx="644701" cy="687977"/>
          </a:xfrm>
          <a:prstGeom prst="flowChartMulti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街机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授权</a:t>
            </a:r>
          </a:p>
        </p:txBody>
      </p:sp>
    </p:spTree>
    <p:extLst>
      <p:ext uri="{BB962C8B-B14F-4D97-AF65-F5344CB8AC3E}">
        <p14:creationId xmlns:p14="http://schemas.microsoft.com/office/powerpoint/2010/main" val="710680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50D0F09-B009-4323-966E-BC268024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2436"/>
            <a:ext cx="10515600" cy="1431381"/>
          </a:xfrm>
        </p:spPr>
        <p:txBody>
          <a:bodyPr/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后续内容正在加紧制作中</a:t>
            </a: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03629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花式发展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C03590-3766-439A-9922-309FF76DF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7308" y="2135561"/>
            <a:ext cx="5803663" cy="3044712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CD7A44-1E7D-4DC3-9C55-2DD44DFB4D15}"/>
              </a:ext>
            </a:extLst>
          </p:cNvPr>
          <p:cNvSpPr txBox="1"/>
          <p:nvPr/>
        </p:nvSpPr>
        <p:spPr>
          <a:xfrm>
            <a:off x="8251768" y="2905607"/>
            <a:ext cx="407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推出泡饭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搞情侣酒店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搞出租</a:t>
            </a:r>
          </a:p>
        </p:txBody>
      </p:sp>
    </p:spTree>
    <p:extLst>
      <p:ext uri="{BB962C8B-B14F-4D97-AF65-F5344CB8AC3E}">
        <p14:creationId xmlns:p14="http://schemas.microsoft.com/office/powerpoint/2010/main" val="417620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50D0F09-B009-4323-966E-BC268024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8299"/>
            <a:ext cx="10515600" cy="5841401"/>
          </a:xfrm>
        </p:spPr>
        <p:txBody>
          <a:bodyPr numCol="1"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7400" b="1" dirty="0"/>
              <a:t>前情回顾</a:t>
            </a:r>
            <a:endParaRPr lang="en-US" altLang="zh-CN" sz="74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7400" b="1" dirty="0"/>
              <a:t>北美地区的红白机</a:t>
            </a:r>
            <a:endParaRPr lang="en-US" altLang="zh-CN" sz="74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7400" b="1" dirty="0"/>
              <a:t>任天堂和第三方开发者之间的恩怨</a:t>
            </a:r>
            <a:endParaRPr lang="en-US" altLang="zh-CN" sz="7400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7400" b="1" dirty="0"/>
              <a:t>Game Boy</a:t>
            </a:r>
            <a:r>
              <a:rPr lang="zh-CN" altLang="en-US" sz="7400" b="1" dirty="0"/>
              <a:t>的问世</a:t>
            </a:r>
            <a:endParaRPr lang="en-US" altLang="zh-CN" sz="74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7400" b="1" dirty="0"/>
              <a:t>俄罗斯方块</a:t>
            </a:r>
            <a:endParaRPr lang="en-US" altLang="zh-CN" sz="74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7400" b="1" dirty="0">
                <a:solidFill>
                  <a:schemeClr val="bg1">
                    <a:lumMod val="65000"/>
                  </a:schemeClr>
                </a:solidFill>
              </a:rPr>
              <a:t>岩田聪</a:t>
            </a:r>
            <a:endParaRPr lang="en-US" altLang="zh-CN" sz="7400" b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7400" b="1" dirty="0">
                <a:solidFill>
                  <a:schemeClr val="bg1">
                    <a:lumMod val="65000"/>
                  </a:schemeClr>
                </a:solidFill>
              </a:rPr>
              <a:t>SONY</a:t>
            </a:r>
            <a:r>
              <a:rPr lang="zh-CN" altLang="en-US" sz="7400" b="1" dirty="0">
                <a:solidFill>
                  <a:schemeClr val="bg1">
                    <a:lumMod val="65000"/>
                  </a:schemeClr>
                </a:solidFill>
              </a:rPr>
              <a:t>与任天堂的恩怨</a:t>
            </a:r>
            <a:endParaRPr lang="en-US" altLang="zh-CN" sz="7400" b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7400" b="1" dirty="0">
                <a:solidFill>
                  <a:schemeClr val="bg1">
                    <a:lumMod val="65000"/>
                  </a:schemeClr>
                </a:solidFill>
              </a:rPr>
              <a:t>横井军平的遗产</a:t>
            </a:r>
            <a:endParaRPr lang="en-US" altLang="zh-CN" sz="7400" b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7400" b="1" dirty="0">
                <a:solidFill>
                  <a:schemeClr val="bg1">
                    <a:lumMod val="65000"/>
                  </a:schemeClr>
                </a:solidFill>
              </a:rPr>
              <a:t>NGC</a:t>
            </a:r>
            <a:r>
              <a:rPr lang="zh-CN" altLang="en-US" sz="7400" b="1" dirty="0">
                <a:solidFill>
                  <a:schemeClr val="bg1">
                    <a:lumMod val="65000"/>
                  </a:schemeClr>
                </a:solidFill>
              </a:rPr>
              <a:t>主机的败北</a:t>
            </a:r>
            <a:endParaRPr lang="en-US" altLang="zh-CN" sz="7400" b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7400" b="1" dirty="0">
                <a:solidFill>
                  <a:schemeClr val="bg1">
                    <a:lumMod val="65000"/>
                  </a:schemeClr>
                </a:solidFill>
              </a:rPr>
              <a:t>危机重重的内部</a:t>
            </a:r>
            <a:endParaRPr lang="en-US" altLang="zh-CN" sz="7400" b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7400" b="1" dirty="0">
                <a:solidFill>
                  <a:schemeClr val="bg1">
                    <a:lumMod val="65000"/>
                  </a:schemeClr>
                </a:solidFill>
              </a:rPr>
              <a:t>三足鼎立的形成</a:t>
            </a:r>
            <a:endParaRPr lang="en-US" altLang="zh-CN" sz="7400" b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7400" b="1" dirty="0">
                <a:solidFill>
                  <a:schemeClr val="bg1">
                    <a:lumMod val="65000"/>
                  </a:schemeClr>
                </a:solidFill>
              </a:rPr>
              <a:t>时代的落幕</a:t>
            </a:r>
            <a:endParaRPr lang="en-US" altLang="zh-CN" sz="7400" b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7400" b="1" dirty="0">
                <a:solidFill>
                  <a:schemeClr val="bg1">
                    <a:lumMod val="65000"/>
                  </a:schemeClr>
                </a:solidFill>
              </a:rPr>
              <a:t>新时代的开始</a:t>
            </a:r>
            <a:endParaRPr lang="en-US" altLang="zh-CN" sz="7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645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重要人物</a:t>
            </a:r>
            <a:r>
              <a:rPr lang="en-US" altLang="zh-CN" dirty="0"/>
              <a:t>1</a:t>
            </a:r>
            <a:r>
              <a:rPr lang="zh-CN" altLang="en-US" dirty="0"/>
              <a:t>：横井军平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3B1B12-0D6B-4904-ADA0-60D6E21C9E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21" y="2299402"/>
            <a:ext cx="3955143" cy="331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DCF8739-C17E-4B5A-B6E9-3607D1B0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52" y="2740686"/>
            <a:ext cx="3379067" cy="243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5766944-B8C1-4251-949A-8F289B45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432" y="1217337"/>
            <a:ext cx="2957119" cy="42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99B774-064D-42C1-92E6-E95AE43F4E8E}"/>
              </a:ext>
            </a:extLst>
          </p:cNvPr>
          <p:cNvSpPr txBox="1"/>
          <p:nvPr/>
        </p:nvSpPr>
        <p:spPr>
          <a:xfrm>
            <a:off x="1837234" y="5793567"/>
            <a:ext cx="267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横井军平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C08091-D2B6-460D-ACB8-77F37C99A434}"/>
              </a:ext>
            </a:extLst>
          </p:cNvPr>
          <p:cNvSpPr txBox="1"/>
          <p:nvPr/>
        </p:nvSpPr>
        <p:spPr>
          <a:xfrm>
            <a:off x="6096000" y="5508487"/>
            <a:ext cx="19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超级怪手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3902F4-6A30-497A-9D46-E7B7C1C6BD33}"/>
              </a:ext>
            </a:extLst>
          </p:cNvPr>
          <p:cNvSpPr txBox="1"/>
          <p:nvPr/>
        </p:nvSpPr>
        <p:spPr>
          <a:xfrm>
            <a:off x="9868452" y="5991367"/>
            <a:ext cx="19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爱情测试仪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532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重要人物</a:t>
            </a:r>
            <a:r>
              <a:rPr lang="en-US" altLang="zh-CN" dirty="0"/>
              <a:t>2</a:t>
            </a:r>
            <a:r>
              <a:rPr lang="zh-CN" altLang="en-US" dirty="0"/>
              <a:t>：上村雅之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F1C2BE-6833-4DDC-A04A-03523B6D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6" y="1743969"/>
            <a:ext cx="1153721" cy="14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6C2672-A707-4C3C-9842-E7EEA1153858}"/>
              </a:ext>
            </a:extLst>
          </p:cNvPr>
          <p:cNvSpPr txBox="1"/>
          <p:nvPr/>
        </p:nvSpPr>
        <p:spPr>
          <a:xfrm>
            <a:off x="2502950" y="3218165"/>
            <a:ext cx="99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</a:t>
            </a:r>
            <a:r>
              <a:rPr lang="zh-CN" altLang="en-US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溥</a:t>
            </a:r>
            <a:endParaRPr lang="zh-CN" altLang="en-US" sz="1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0DD5A18-AD37-4527-BE85-D93C8BC2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8" y="3652767"/>
            <a:ext cx="1544430" cy="129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F523B0-DB2B-49E2-BB2A-B440C571AA87}"/>
              </a:ext>
            </a:extLst>
          </p:cNvPr>
          <p:cNvSpPr txBox="1"/>
          <p:nvPr/>
        </p:nvSpPr>
        <p:spPr>
          <a:xfrm>
            <a:off x="993915" y="5082773"/>
            <a:ext cx="99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横井军平</a:t>
            </a:r>
            <a:endParaRPr lang="zh-CN" altLang="en-US" sz="14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5108CC1-BEE0-46EA-AD8F-0A98F92915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71" y="3652767"/>
            <a:ext cx="1365522" cy="13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A69207-867D-4447-8583-2636760E16BB}"/>
              </a:ext>
            </a:extLst>
          </p:cNvPr>
          <p:cNvSpPr txBox="1"/>
          <p:nvPr/>
        </p:nvSpPr>
        <p:spPr>
          <a:xfrm>
            <a:off x="3505476" y="5082773"/>
            <a:ext cx="99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上村雅之</a:t>
            </a:r>
            <a:endParaRPr lang="zh-CN" altLang="en-US" sz="7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BEF13B6D-18CA-4F3C-83E0-F62A485E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86" y="1690688"/>
            <a:ext cx="4277905" cy="34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4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重要人物</a:t>
            </a:r>
            <a:r>
              <a:rPr lang="en-US" altLang="zh-CN" dirty="0"/>
              <a:t>3</a:t>
            </a:r>
            <a:r>
              <a:rPr lang="zh-CN" altLang="en-US" dirty="0"/>
              <a:t>：竹田玄洋及第一次危机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CFF7CC-BAA6-4D0D-B7B8-A99A5F0D8818}"/>
              </a:ext>
            </a:extLst>
          </p:cNvPr>
          <p:cNvSpPr txBox="1"/>
          <p:nvPr/>
        </p:nvSpPr>
        <p:spPr>
          <a:xfrm>
            <a:off x="2191026" y="4673254"/>
            <a:ext cx="120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竹田玄洋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4751A0D3-F997-431C-A5F4-FF1134D6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29" y="1789181"/>
            <a:ext cx="5830466" cy="327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3F18D0-3FCB-4AA6-8636-C16BD603FB3C}"/>
              </a:ext>
            </a:extLst>
          </p:cNvPr>
          <p:cNvSpPr txBox="1"/>
          <p:nvPr/>
        </p:nvSpPr>
        <p:spPr>
          <a:xfrm>
            <a:off x="8099288" y="5331445"/>
            <a:ext cx="148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光枪射击游戏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81604F-4481-4015-983A-D3B1CD05A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4E8B88-CBB7-47F5-9366-CEED43F60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53" y="2654672"/>
            <a:ext cx="3664138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1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任天堂初代游戏机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61824448-1B8B-4AD3-A1E5-92D2072CF6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0" y="2332383"/>
            <a:ext cx="4563368" cy="256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FE7DF87-EABF-4C62-91B5-B1D6AE2F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82" y="912099"/>
            <a:ext cx="46221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02E3A0-9C28-4B1A-8E0E-1B92DF3FF5B5}"/>
              </a:ext>
            </a:extLst>
          </p:cNvPr>
          <p:cNvSpPr txBox="1"/>
          <p:nvPr/>
        </p:nvSpPr>
        <p:spPr>
          <a:xfrm>
            <a:off x="2274956" y="5170388"/>
            <a:ext cx="220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pong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F25389-4FE8-408F-AF1A-046C6227A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883" y="4298122"/>
            <a:ext cx="4014233" cy="22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日本游戏产业的崛起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38D40A-775D-4AAC-8C0B-86548AF33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655" y="2727657"/>
            <a:ext cx="3282347" cy="132556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AE9DEB-B03E-429E-B9EF-B7E935BC51A2}"/>
              </a:ext>
            </a:extLst>
          </p:cNvPr>
          <p:cNvSpPr txBox="1"/>
          <p:nvPr/>
        </p:nvSpPr>
        <p:spPr>
          <a:xfrm>
            <a:off x="1965899" y="4245675"/>
            <a:ext cx="121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太东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12448D-185C-4874-B0C1-7A9E2792F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29" y="1526128"/>
            <a:ext cx="5070457" cy="38057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62F853-A5E3-40B1-8438-9006C6079FC1}"/>
              </a:ext>
            </a:extLst>
          </p:cNvPr>
          <p:cNvSpPr txBox="1"/>
          <p:nvPr/>
        </p:nvSpPr>
        <p:spPr>
          <a:xfrm>
            <a:off x="8120974" y="5552661"/>
            <a:ext cx="210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太空侵略者</a:t>
            </a:r>
          </a:p>
        </p:txBody>
      </p:sp>
    </p:spTree>
    <p:extLst>
      <p:ext uri="{BB962C8B-B14F-4D97-AF65-F5344CB8AC3E}">
        <p14:creationId xmlns:p14="http://schemas.microsoft.com/office/powerpoint/2010/main" val="3192151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任天堂第一款街机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75762C5-BEE1-417B-9748-A087CAEE7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628" y="1767878"/>
            <a:ext cx="6855970" cy="34469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64C3EE-42BE-4552-84AA-D3B50B9E2846}"/>
              </a:ext>
            </a:extLst>
          </p:cNvPr>
          <p:cNvSpPr txBox="1"/>
          <p:nvPr/>
        </p:nvSpPr>
        <p:spPr>
          <a:xfrm>
            <a:off x="5201358" y="5367381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太空游侠</a:t>
            </a: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E84FA868-53E4-4B6A-B771-6CE6CD79D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39" y="1690688"/>
            <a:ext cx="3320221" cy="36489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035206-E1FE-455F-9C04-DF2486B7CEB2}"/>
              </a:ext>
            </a:extLst>
          </p:cNvPr>
          <p:cNvSpPr txBox="1"/>
          <p:nvPr/>
        </p:nvSpPr>
        <p:spPr>
          <a:xfrm>
            <a:off x="9755164" y="5545748"/>
            <a:ext cx="104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雷达</a:t>
            </a:r>
          </a:p>
        </p:txBody>
      </p:sp>
    </p:spTree>
    <p:extLst>
      <p:ext uri="{BB962C8B-B14F-4D97-AF65-F5344CB8AC3E}">
        <p14:creationId xmlns:p14="http://schemas.microsoft.com/office/powerpoint/2010/main" val="48813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任天堂第一台掌机</a:t>
            </a:r>
            <a:r>
              <a:rPr lang="en-US" altLang="zh-CN" dirty="0"/>
              <a:t>Game watch</a:t>
            </a:r>
            <a:r>
              <a:rPr lang="zh-CN" altLang="en-US" dirty="0"/>
              <a:t>的诞生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C71CC0C-5EC0-4FCF-B8DA-D4636D3D5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5064" y="2055330"/>
            <a:ext cx="5961871" cy="4351338"/>
          </a:xfrm>
        </p:spPr>
      </p:pic>
    </p:spTree>
    <p:extLst>
      <p:ext uri="{BB962C8B-B14F-4D97-AF65-F5344CB8AC3E}">
        <p14:creationId xmlns:p14="http://schemas.microsoft.com/office/powerpoint/2010/main" val="2881145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2792D7-D09C-4BED-8AB2-85A2C395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6" y="1954834"/>
            <a:ext cx="4323025" cy="43153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9CBABF-CA94-4DF1-A624-E8D4A5E66D80}"/>
              </a:ext>
            </a:extLst>
          </p:cNvPr>
          <p:cNvSpPr txBox="1"/>
          <p:nvPr/>
        </p:nvSpPr>
        <p:spPr>
          <a:xfrm>
            <a:off x="1935170" y="6349626"/>
            <a:ext cx="124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大金刚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580DA92-0766-4E1A-9958-2D32EDCDD9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77" y="1954834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91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同期竞品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FCE334C-B0BD-45F4-9808-2B49170B80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64" y="1740452"/>
            <a:ext cx="3852563" cy="288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570D73-0CB9-4A86-B860-159BEF42898E}"/>
              </a:ext>
            </a:extLst>
          </p:cNvPr>
          <p:cNvSpPr txBox="1"/>
          <p:nvPr/>
        </p:nvSpPr>
        <p:spPr>
          <a:xfrm>
            <a:off x="1906626" y="4855516"/>
            <a:ext cx="365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雅达利 </a:t>
            </a:r>
            <a:r>
              <a:rPr lang="en-US" altLang="zh-CN" dirty="0"/>
              <a:t>2600</a:t>
            </a:r>
            <a:endParaRPr lang="zh-CN" altLang="en-US" dirty="0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8EB3E57E-C33F-4056-9406-4FC50F80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0452"/>
            <a:ext cx="5480602" cy="29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B5CBFB2-F06A-4AD8-8AC8-88692A07BD81}"/>
              </a:ext>
            </a:extLst>
          </p:cNvPr>
          <p:cNvSpPr txBox="1"/>
          <p:nvPr/>
        </p:nvSpPr>
        <p:spPr>
          <a:xfrm>
            <a:off x="7332869" y="4894468"/>
            <a:ext cx="365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万代的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intellivision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主机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34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Famicom</a:t>
            </a:r>
            <a:r>
              <a:rPr lang="zh-CN" altLang="en-US" dirty="0"/>
              <a:t>（红白机）的诞生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3B76B0-80FF-47C4-B9FA-6AAAAADF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70" y="2091334"/>
            <a:ext cx="1557130" cy="153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03188F-3DAB-4B7F-87AA-A0E6131813C9}"/>
              </a:ext>
            </a:extLst>
          </p:cNvPr>
          <p:cNvSpPr txBox="1"/>
          <p:nvPr/>
        </p:nvSpPr>
        <p:spPr>
          <a:xfrm>
            <a:off x="2382079" y="3648273"/>
            <a:ext cx="99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上村雅之</a:t>
            </a:r>
            <a:endParaRPr lang="zh-CN" altLang="en-US" sz="700" dirty="0"/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547E18BF-26FF-4161-ABD4-8E770E4B5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5026" y="1888530"/>
            <a:ext cx="4735443" cy="866827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17AB40-4282-4F1B-906F-F4059BBDF8F8}"/>
              </a:ext>
            </a:extLst>
          </p:cNvPr>
          <p:cNvSpPr txBox="1"/>
          <p:nvPr/>
        </p:nvSpPr>
        <p:spPr>
          <a:xfrm>
            <a:off x="11273182" y="2187538"/>
            <a:ext cx="1289878" cy="37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AF5AAC-1A97-4BEF-A68E-FA4B074CA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270" y="3118341"/>
            <a:ext cx="4684368" cy="100768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0015331-8070-4933-9C54-B64A2DEBFDBB}"/>
              </a:ext>
            </a:extLst>
          </p:cNvPr>
          <p:cNvSpPr txBox="1"/>
          <p:nvPr/>
        </p:nvSpPr>
        <p:spPr>
          <a:xfrm>
            <a:off x="11324678" y="3294216"/>
            <a:ext cx="115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夏普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097CB1-323F-457C-A1F5-29C8E24DC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321" y="4447987"/>
            <a:ext cx="4030461" cy="8099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6EA7F3-6039-476A-BC98-FE558E9EE3D5}"/>
              </a:ext>
            </a:extLst>
          </p:cNvPr>
          <p:cNvSpPr txBox="1"/>
          <p:nvPr/>
        </p:nvSpPr>
        <p:spPr>
          <a:xfrm>
            <a:off x="10517809" y="4686852"/>
            <a:ext cx="135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富士新工业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91E3ED-1FE5-4195-B1D3-15C1DF30A9EE}"/>
              </a:ext>
            </a:extLst>
          </p:cNvPr>
          <p:cNvSpPr txBox="1"/>
          <p:nvPr/>
        </p:nvSpPr>
        <p:spPr>
          <a:xfrm>
            <a:off x="936487" y="4548352"/>
            <a:ext cx="462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快节奏，眨眼之间吸引玩家的感官，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游戏要给玩家带来智力挑战，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50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EA089-C161-4F58-8AFF-C17855F1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7434431" cy="1325563"/>
          </a:xfrm>
        </p:spPr>
        <p:txBody>
          <a:bodyPr/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前情回归</a:t>
            </a:r>
          </a:p>
        </p:txBody>
      </p:sp>
    </p:spTree>
    <p:extLst>
      <p:ext uri="{BB962C8B-B14F-4D97-AF65-F5344CB8AC3E}">
        <p14:creationId xmlns:p14="http://schemas.microsoft.com/office/powerpoint/2010/main" val="2143645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F7BCB10-7103-4F5E-82F5-E6B50DD94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5637" y="1785868"/>
            <a:ext cx="8475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78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初到失利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F4852EA-1B8A-4988-8CEE-800E95B3E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8946" y="1472233"/>
            <a:ext cx="3959326" cy="43513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84267B-6108-4B91-9219-C081687ECBC7}"/>
              </a:ext>
            </a:extLst>
          </p:cNvPr>
          <p:cNvSpPr txBox="1"/>
          <p:nvPr/>
        </p:nvSpPr>
        <p:spPr>
          <a:xfrm>
            <a:off x="9037983" y="5967895"/>
            <a:ext cx="125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雷达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A33D1-766C-4A99-ADC6-A77B8EABA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072" y="1510747"/>
            <a:ext cx="1600258" cy="16002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A0AF5A-2EBA-4E99-9F4D-64D0E9380FF8}"/>
              </a:ext>
            </a:extLst>
          </p:cNvPr>
          <p:cNvSpPr txBox="1"/>
          <p:nvPr/>
        </p:nvSpPr>
        <p:spPr>
          <a:xfrm>
            <a:off x="4452730" y="3208994"/>
            <a:ext cx="216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荒川实</a:t>
            </a:r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7086C4FF-A2E3-4742-9C04-58E672819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03" y="3850437"/>
            <a:ext cx="1072763" cy="1188337"/>
          </a:xfrm>
          <a:prstGeom prst="rect">
            <a:avLst/>
          </a:prstGeom>
        </p:spPr>
      </p:pic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92B9F4C4-4964-4C51-997A-21BF9CF6D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607" y="3850437"/>
            <a:ext cx="1072763" cy="11883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D10D492-2C7D-4B39-9090-0AB9EAFB159E}"/>
              </a:ext>
            </a:extLst>
          </p:cNvPr>
          <p:cNvSpPr txBox="1"/>
          <p:nvPr/>
        </p:nvSpPr>
        <p:spPr>
          <a:xfrm>
            <a:off x="4408303" y="5174438"/>
            <a:ext cx="216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阿尔斯通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1AC463-EB1E-40CB-B031-C8B31BBEAB2D}"/>
              </a:ext>
            </a:extLst>
          </p:cNvPr>
          <p:cNvSpPr txBox="1"/>
          <p:nvPr/>
        </p:nvSpPr>
        <p:spPr>
          <a:xfrm>
            <a:off x="6009607" y="5154491"/>
            <a:ext cx="216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罗恩朱迪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C788A78E-33FE-469B-9CF4-ABE8775D9367}"/>
              </a:ext>
            </a:extLst>
          </p:cNvPr>
          <p:cNvSpPr/>
          <p:nvPr/>
        </p:nvSpPr>
        <p:spPr>
          <a:xfrm rot="5400000">
            <a:off x="5560150" y="5042182"/>
            <a:ext cx="369332" cy="1404731"/>
          </a:xfrm>
          <a:prstGeom prst="rightBrace">
            <a:avLst>
              <a:gd name="adj1" fmla="val 8333"/>
              <a:gd name="adj2" fmla="val 5440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2B50DB-D94E-40BF-BF8C-8FF524E50FBD}"/>
              </a:ext>
            </a:extLst>
          </p:cNvPr>
          <p:cNvSpPr txBox="1"/>
          <p:nvPr/>
        </p:nvSpPr>
        <p:spPr>
          <a:xfrm>
            <a:off x="5074997" y="6067957"/>
            <a:ext cx="147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远东游戏</a:t>
            </a:r>
          </a:p>
        </p:txBody>
      </p:sp>
      <p:pic>
        <p:nvPicPr>
          <p:cNvPr id="19" name="内容占位符 4">
            <a:extLst>
              <a:ext uri="{FF2B5EF4-FFF2-40B4-BE49-F238E27FC236}">
                <a16:creationId xmlns:a16="http://schemas.microsoft.com/office/drawing/2014/main" id="{53948806-68B1-450F-AB2A-93EB4BC65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398" y="3850437"/>
            <a:ext cx="1072763" cy="118833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DD095B4-5282-404B-8547-D7D6E3684B8D}"/>
              </a:ext>
            </a:extLst>
          </p:cNvPr>
          <p:cNvSpPr txBox="1"/>
          <p:nvPr/>
        </p:nvSpPr>
        <p:spPr>
          <a:xfrm>
            <a:off x="2948367" y="5182494"/>
            <a:ext cx="216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唐詹姆斯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7CB4F04-72C3-420A-96E5-00210BC12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44" y="3850437"/>
            <a:ext cx="1265012" cy="114317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F0694A1-5B0D-4B91-B2E1-BD9498799157}"/>
              </a:ext>
            </a:extLst>
          </p:cNvPr>
          <p:cNvSpPr txBox="1"/>
          <p:nvPr/>
        </p:nvSpPr>
        <p:spPr>
          <a:xfrm>
            <a:off x="1017622" y="5154491"/>
            <a:ext cx="216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霍华德菲利普斯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91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街机结构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0A591EE-8D6E-4C04-929C-F22F07110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69" y="1931643"/>
            <a:ext cx="26420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E2243BF1-4C51-4B46-92BF-8AD4E286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600" y="2500244"/>
            <a:ext cx="3552902" cy="26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390410-8A8F-4AB9-8FA3-BD5BB3BD88A9}"/>
              </a:ext>
            </a:extLst>
          </p:cNvPr>
          <p:cNvSpPr txBox="1"/>
          <p:nvPr/>
        </p:nvSpPr>
        <p:spPr>
          <a:xfrm>
            <a:off x="5309704" y="5318539"/>
            <a:ext cx="14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电路基板</a:t>
            </a:r>
          </a:p>
        </p:txBody>
      </p:sp>
    </p:spTree>
    <p:extLst>
      <p:ext uri="{BB962C8B-B14F-4D97-AF65-F5344CB8AC3E}">
        <p14:creationId xmlns:p14="http://schemas.microsoft.com/office/powerpoint/2010/main" val="112900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重要人物</a:t>
            </a:r>
            <a:r>
              <a:rPr lang="en-US" altLang="zh-CN" dirty="0"/>
              <a:t>4</a:t>
            </a:r>
            <a:r>
              <a:rPr lang="zh-CN" altLang="en-US" dirty="0"/>
              <a:t>：宫本茂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5ADE5DC8-DE9B-485D-8810-0593E720FF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48" y="1826626"/>
            <a:ext cx="6227449" cy="29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8A6B6D-3C07-4F34-AD8F-FBBD177E6343}"/>
              </a:ext>
            </a:extLst>
          </p:cNvPr>
          <p:cNvSpPr txBox="1"/>
          <p:nvPr/>
        </p:nvSpPr>
        <p:spPr>
          <a:xfrm>
            <a:off x="5186018" y="4903304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宫本茂</a:t>
            </a:r>
          </a:p>
        </p:txBody>
      </p:sp>
    </p:spTree>
    <p:extLst>
      <p:ext uri="{BB962C8B-B14F-4D97-AF65-F5344CB8AC3E}">
        <p14:creationId xmlns:p14="http://schemas.microsoft.com/office/powerpoint/2010/main" val="1083198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马力欧的由来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6C7B48-6794-4412-BB01-8FFFF281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21" y="1476780"/>
            <a:ext cx="1198815" cy="1004493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AA5DB871-5041-4560-A8E4-F4FE1BE31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9671" y="2601163"/>
            <a:ext cx="2231913" cy="3433712"/>
          </a:xfr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838F7BBC-A171-4CE1-B984-3F7FC3F47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3" y="1428108"/>
            <a:ext cx="3928165" cy="24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A41098-96E4-4F4B-B331-834143386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481" y="1729871"/>
            <a:ext cx="3685780" cy="42575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71B1D1-99C9-4C3B-B90E-2980C3C8E5B9}"/>
              </a:ext>
            </a:extLst>
          </p:cNvPr>
          <p:cNvSpPr txBox="1"/>
          <p:nvPr/>
        </p:nvSpPr>
        <p:spPr>
          <a:xfrm>
            <a:off x="9254434" y="6123543"/>
            <a:ext cx="23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donkey </a:t>
            </a:r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kong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940BEA-72F5-4C8D-98DD-C2B58F9E8B1E}"/>
              </a:ext>
            </a:extLst>
          </p:cNvPr>
          <p:cNvSpPr txBox="1"/>
          <p:nvPr/>
        </p:nvSpPr>
        <p:spPr>
          <a:xfrm>
            <a:off x="5716104" y="6211026"/>
            <a:ext cx="218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马力欧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8BF38122-4145-467A-86EE-C85CBFE4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8" y="4108174"/>
            <a:ext cx="2934009" cy="22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5B68354-683D-46E6-B0A8-729A8EDE2987}"/>
              </a:ext>
            </a:extLst>
          </p:cNvPr>
          <p:cNvSpPr txBox="1"/>
          <p:nvPr/>
        </p:nvSpPr>
        <p:spPr>
          <a:xfrm>
            <a:off x="3675270" y="4483652"/>
            <a:ext cx="65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宝林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D0A1674-B5FB-42EF-B785-78D40DFC16A1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443357" y="4439478"/>
            <a:ext cx="2231913" cy="228840"/>
          </a:xfrm>
          <a:prstGeom prst="straightConnector1">
            <a:avLst/>
          </a:prstGeom>
          <a:ln w="38100">
            <a:tailEnd type="triangle"/>
          </a:ln>
          <a:effectLst>
            <a:outerShdw blurRad="50800" dist="50800" dir="5400000" sx="25000" sy="25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53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大金刚的周边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E976BE4-0365-4379-9C6F-78267A20AD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0" y="1930211"/>
            <a:ext cx="4393745" cy="343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C7474CB6-FE19-4A50-9848-DAE43584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16" y="1930211"/>
            <a:ext cx="4793156" cy="34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C58F6B9-080F-4757-BF9C-987E41F4DA95}"/>
              </a:ext>
            </a:extLst>
          </p:cNvPr>
          <p:cNvSpPr txBox="1"/>
          <p:nvPr/>
        </p:nvSpPr>
        <p:spPr>
          <a:xfrm>
            <a:off x="1718365" y="5649843"/>
            <a:ext cx="251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大金刚玩偶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31FF637-B788-4430-BBA5-C37687A17A88}"/>
              </a:ext>
            </a:extLst>
          </p:cNvPr>
          <p:cNvSpPr txBox="1"/>
          <p:nvPr/>
        </p:nvSpPr>
        <p:spPr>
          <a:xfrm>
            <a:off x="8516730" y="5649843"/>
            <a:ext cx="251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大金刚动画</a:t>
            </a:r>
          </a:p>
        </p:txBody>
      </p:sp>
    </p:spTree>
    <p:extLst>
      <p:ext uri="{BB962C8B-B14F-4D97-AF65-F5344CB8AC3E}">
        <p14:creationId xmlns:p14="http://schemas.microsoft.com/office/powerpoint/2010/main" val="2968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滑稽的官司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CD5C2B-A952-4D74-A62D-D7AD2B5BC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2068" y="3879342"/>
            <a:ext cx="2160487" cy="2124149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9105EE-0DFF-4D2C-B2A8-FFC8B78081BD}"/>
              </a:ext>
            </a:extLst>
          </p:cNvPr>
          <p:cNvSpPr txBox="1"/>
          <p:nvPr/>
        </p:nvSpPr>
        <p:spPr>
          <a:xfrm>
            <a:off x="1299094" y="6174648"/>
            <a:ext cx="179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沙因贝格</a:t>
            </a:r>
          </a:p>
        </p:txBody>
      </p:sp>
      <p:pic>
        <p:nvPicPr>
          <p:cNvPr id="25602" name="Picture 2" descr="“金刚”对阵“森喜刚”：任天堂法务团队成名之战">
            <a:extLst>
              <a:ext uri="{FF2B5EF4-FFF2-40B4-BE49-F238E27FC236}">
                <a16:creationId xmlns:a16="http://schemas.microsoft.com/office/drawing/2014/main" id="{33137DE5-D953-409C-85A6-4512B493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28" y="1325217"/>
            <a:ext cx="4234504" cy="26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FD44B8-BD69-4413-8642-398226C10234}"/>
              </a:ext>
            </a:extLst>
          </p:cNvPr>
          <p:cNvSpPr txBox="1"/>
          <p:nvPr/>
        </p:nvSpPr>
        <p:spPr>
          <a:xfrm>
            <a:off x="4700105" y="4174435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“金刚”对阵“森喜刚”：</a:t>
            </a:r>
            <a:endParaRPr lang="en-US" altLang="zh-CN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任天堂法务团队成名之战</a:t>
            </a: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9A6941-9E0D-44A6-8B6D-81F136071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365" y="4141288"/>
            <a:ext cx="1600258" cy="16002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A1B61C-9BF8-4BDE-9A28-9472BB088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5640" y="4139095"/>
            <a:ext cx="1646951" cy="160980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EADEDBA-613B-4E1B-A539-D014AA4F9818}"/>
              </a:ext>
            </a:extLst>
          </p:cNvPr>
          <p:cNvSpPr txBox="1"/>
          <p:nvPr/>
        </p:nvSpPr>
        <p:spPr>
          <a:xfrm>
            <a:off x="8101495" y="5989982"/>
            <a:ext cx="179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荒川实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145394-7FE9-43F4-96B4-F404B1B4FFC6}"/>
              </a:ext>
            </a:extLst>
          </p:cNvPr>
          <p:cNvSpPr txBox="1"/>
          <p:nvPr/>
        </p:nvSpPr>
        <p:spPr>
          <a:xfrm>
            <a:off x="10457069" y="5989982"/>
            <a:ext cx="179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林肯</a:t>
            </a:r>
          </a:p>
        </p:txBody>
      </p:sp>
    </p:spTree>
    <p:extLst>
      <p:ext uri="{BB962C8B-B14F-4D97-AF65-F5344CB8AC3E}">
        <p14:creationId xmlns:p14="http://schemas.microsoft.com/office/powerpoint/2010/main" val="4243452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Game watch</a:t>
            </a:r>
            <a:r>
              <a:rPr lang="zh-CN" altLang="en-US" dirty="0"/>
              <a:t>的失利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红白机的风靡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DC8BC24-2D22-477B-96CD-A6F99EE11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0278" y="2552021"/>
            <a:ext cx="6088270" cy="1700498"/>
          </a:xfr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F8E8F3BC-DBDA-4702-B748-B062A690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05" y="1789043"/>
            <a:ext cx="2640821" cy="1927433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F55F0F93-2177-4B0A-A3F3-99B275E18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400" y="4325098"/>
            <a:ext cx="4467354" cy="22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00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689"/>
            <a:ext cx="10515600" cy="1325563"/>
          </a:xfrm>
        </p:spPr>
        <p:txBody>
          <a:bodyPr/>
          <a:lstStyle/>
          <a:p>
            <a:r>
              <a:rPr lang="zh-CN" altLang="en-US" dirty="0"/>
              <a:t>阶段总结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E75F86F-06E1-41BF-8BDC-B936AAACA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1769" y="1824597"/>
            <a:ext cx="1612983" cy="1066855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3D3808-2E34-406D-B782-1DB2A9CE9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566" y="1824597"/>
            <a:ext cx="1587582" cy="7747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42994E-5AAC-4C93-8002-C5C09B221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374" y="2548835"/>
            <a:ext cx="1319793" cy="22047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B2A6CF-D5BC-49ED-B3DC-824603016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312" y="5032170"/>
            <a:ext cx="2373317" cy="1368630"/>
          </a:xfrm>
          <a:prstGeom prst="rect">
            <a:avLst/>
          </a:prstGeom>
        </p:spPr>
      </p:pic>
      <p:pic>
        <p:nvPicPr>
          <p:cNvPr id="13" name="图形 12" descr="复选标记 纯色填充">
            <a:extLst>
              <a:ext uri="{FF2B5EF4-FFF2-40B4-BE49-F238E27FC236}">
                <a16:creationId xmlns:a16="http://schemas.microsoft.com/office/drawing/2014/main" id="{B73346E7-9A10-4C1F-8191-964851E7D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1060" y="5142796"/>
            <a:ext cx="914400" cy="914400"/>
          </a:xfrm>
          <a:prstGeom prst="rect">
            <a:avLst/>
          </a:prstGeom>
        </p:spPr>
      </p:pic>
      <p:pic>
        <p:nvPicPr>
          <p:cNvPr id="15" name="图形 14" descr="关闭 纯色填充">
            <a:extLst>
              <a:ext uri="{FF2B5EF4-FFF2-40B4-BE49-F238E27FC236}">
                <a16:creationId xmlns:a16="http://schemas.microsoft.com/office/drawing/2014/main" id="{452A8E31-DB8F-48E2-9291-763CA544E6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1060" y="3287300"/>
            <a:ext cx="914400" cy="914400"/>
          </a:xfrm>
          <a:prstGeom prst="rect">
            <a:avLst/>
          </a:prstGeom>
        </p:spPr>
      </p:pic>
      <p:pic>
        <p:nvPicPr>
          <p:cNvPr id="16" name="图形 15" descr="关闭 纯色填充">
            <a:extLst>
              <a:ext uri="{FF2B5EF4-FFF2-40B4-BE49-F238E27FC236}">
                <a16:creationId xmlns:a16="http://schemas.microsoft.com/office/drawing/2014/main" id="{DA95C628-D051-479E-AA3E-7F6F67633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43773" y="5336970"/>
            <a:ext cx="914400" cy="914400"/>
          </a:xfrm>
          <a:prstGeom prst="rect">
            <a:avLst/>
          </a:prstGeom>
        </p:spPr>
      </p:pic>
      <p:pic>
        <p:nvPicPr>
          <p:cNvPr id="17" name="图形 16" descr="复选标记 纯色填充">
            <a:extLst>
              <a:ext uri="{FF2B5EF4-FFF2-40B4-BE49-F238E27FC236}">
                <a16:creationId xmlns:a16="http://schemas.microsoft.com/office/drawing/2014/main" id="{547A97D5-3338-43C0-A089-97433FB5D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55425" y="31940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46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红白机大杀四方及任天堂的口碑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394EEE4-D732-4A37-A5B1-515A410759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14" y="1781554"/>
            <a:ext cx="4623675" cy="3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CD5F1A4C-C744-4A06-8F40-627DC1EB6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157" y="2045251"/>
            <a:ext cx="5266901" cy="295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6D65F7-64EE-4136-8574-197E288E67C8}"/>
              </a:ext>
            </a:extLst>
          </p:cNvPr>
          <p:cNvSpPr txBox="1"/>
          <p:nvPr/>
        </p:nvSpPr>
        <p:spPr>
          <a:xfrm>
            <a:off x="7809948" y="5249310"/>
            <a:ext cx="22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世嘉</a:t>
            </a:r>
            <a:r>
              <a:rPr lang="en-US" altLang="zh-CN" dirty="0"/>
              <a:t>sg1000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253B5A-DC90-4B7D-8819-26463B5E8747}"/>
              </a:ext>
            </a:extLst>
          </p:cNvPr>
          <p:cNvSpPr txBox="1"/>
          <p:nvPr/>
        </p:nvSpPr>
        <p:spPr>
          <a:xfrm>
            <a:off x="1868557" y="5481983"/>
            <a:ext cx="219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红白机</a:t>
            </a:r>
          </a:p>
        </p:txBody>
      </p:sp>
    </p:spTree>
    <p:extLst>
      <p:ext uri="{BB962C8B-B14F-4D97-AF65-F5344CB8AC3E}">
        <p14:creationId xmlns:p14="http://schemas.microsoft.com/office/powerpoint/2010/main" val="114550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0E44BE-25BB-4C0E-BA23-83FA976C6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3319" y="1306229"/>
            <a:ext cx="1890355" cy="209401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3610B3-BA2E-4948-9CBE-A534B983A252}"/>
              </a:ext>
            </a:extLst>
          </p:cNvPr>
          <p:cNvSpPr txBox="1"/>
          <p:nvPr/>
        </p:nvSpPr>
        <p:spPr>
          <a:xfrm>
            <a:off x="2013656" y="3628292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山内房治郎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46911B-B5CE-4296-8C03-5E4D7C20C060}"/>
              </a:ext>
            </a:extLst>
          </p:cNvPr>
          <p:cNvSpPr txBox="1"/>
          <p:nvPr/>
        </p:nvSpPr>
        <p:spPr>
          <a:xfrm>
            <a:off x="1607929" y="5367105"/>
            <a:ext cx="103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1889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山内房治郎创立了任天堂骨牌公司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主要生产手工制作的一种名为花札的纸牌</a:t>
            </a:r>
            <a:endParaRPr lang="zh-CN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107389E-FF1D-411A-A2B5-FD97396A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54" y="714741"/>
            <a:ext cx="3679630" cy="245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9410D4F-D284-467C-8041-D3AB57702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818" y="2308799"/>
            <a:ext cx="3656062" cy="26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792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第四开发部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D6BAC9-5497-44B1-BBC0-1EDE155B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7" y="1878477"/>
            <a:ext cx="5517874" cy="31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656CF6-3D7F-4E41-9346-78FC2AC5B3B7}"/>
              </a:ext>
            </a:extLst>
          </p:cNvPr>
          <p:cNvSpPr txBox="1"/>
          <p:nvPr/>
        </p:nvSpPr>
        <p:spPr>
          <a:xfrm>
            <a:off x="1846469" y="5332655"/>
            <a:ext cx="184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超级马力欧兄弟</a:t>
            </a: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1C53E046-C23A-400D-9149-F9DD60543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59482" y="1690688"/>
            <a:ext cx="4482418" cy="3380754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D350478-F72E-4DFD-9D3F-AD80E252909C}"/>
              </a:ext>
            </a:extLst>
          </p:cNvPr>
          <p:cNvSpPr txBox="1"/>
          <p:nvPr/>
        </p:nvSpPr>
        <p:spPr>
          <a:xfrm>
            <a:off x="8379665" y="5367994"/>
            <a:ext cx="184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塞尔达传说</a:t>
            </a:r>
          </a:p>
        </p:txBody>
      </p:sp>
    </p:spTree>
    <p:extLst>
      <p:ext uri="{BB962C8B-B14F-4D97-AF65-F5344CB8AC3E}">
        <p14:creationId xmlns:p14="http://schemas.microsoft.com/office/powerpoint/2010/main" val="251382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任天堂其他游戏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299D1AA-F622-4244-873E-A7244D974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359" y="1647687"/>
            <a:ext cx="4062792" cy="2358887"/>
          </a:xfr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456EE10-4AA3-4A07-A4B4-AFC0AA8FC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1647686"/>
            <a:ext cx="3348660" cy="251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FA5AD2-DCEE-47E3-B088-AAA29E690E52}"/>
              </a:ext>
            </a:extLst>
          </p:cNvPr>
          <p:cNvSpPr txBox="1"/>
          <p:nvPr/>
        </p:nvSpPr>
        <p:spPr>
          <a:xfrm>
            <a:off x="1640378" y="4289367"/>
            <a:ext cx="280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密特罗德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C9251F-BF62-4F7E-81BD-A97C31E89471}"/>
              </a:ext>
            </a:extLst>
          </p:cNvPr>
          <p:cNvSpPr txBox="1"/>
          <p:nvPr/>
        </p:nvSpPr>
        <p:spPr>
          <a:xfrm>
            <a:off x="8861366" y="4511040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打鸭子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6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不公平规则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50D0F09-B009-4323-966E-BC268024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所有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fc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卡带都由任天堂生产，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二</a:t>
            </a:r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开发游戏后要向任天堂订购卡带，起定量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万盒，每盒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2000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日元，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三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年之内只能制作五款游戏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第三方厂商的风险</a:t>
            </a:r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一、踏空</a:t>
            </a:r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二、被套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10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重要的第三方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01C9536C-C46A-43DD-A792-2D8109DC91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1" y="1467775"/>
            <a:ext cx="3101285" cy="15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2955029C-D071-409B-94E5-A17B67EAD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560" y="1296151"/>
            <a:ext cx="2937159" cy="16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AABA2B-705D-42AD-A3DF-CF75CCAE8047}"/>
              </a:ext>
            </a:extLst>
          </p:cNvPr>
          <p:cNvSpPr txBox="1"/>
          <p:nvPr/>
        </p:nvSpPr>
        <p:spPr>
          <a:xfrm>
            <a:off x="9585264" y="1858528"/>
            <a:ext cx="147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炸弹人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2D35C6-54CE-47D2-8224-DC8405E0633B}"/>
              </a:ext>
            </a:extLst>
          </p:cNvPr>
          <p:cNvSpPr txBox="1"/>
          <p:nvPr/>
        </p:nvSpPr>
        <p:spPr>
          <a:xfrm>
            <a:off x="4077340" y="2029247"/>
            <a:ext cx="21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哈德森</a:t>
            </a:r>
          </a:p>
        </p:txBody>
      </p:sp>
      <p:pic>
        <p:nvPicPr>
          <p:cNvPr id="29702" name="Picture 6">
            <a:extLst>
              <a:ext uri="{FF2B5EF4-FFF2-40B4-BE49-F238E27FC236}">
                <a16:creationId xmlns:a16="http://schemas.microsoft.com/office/drawing/2014/main" id="{3CE76618-3DF5-480B-9DB9-59B97F4F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250" y="3320150"/>
            <a:ext cx="2260329" cy="21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A9AFCC-EBA4-4C23-9EEF-D6633F1F3710}"/>
              </a:ext>
            </a:extLst>
          </p:cNvPr>
          <p:cNvSpPr txBox="1"/>
          <p:nvPr/>
        </p:nvSpPr>
        <p:spPr>
          <a:xfrm>
            <a:off x="3906574" y="4108174"/>
            <a:ext cx="11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科乐美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E43EF4-76EF-4B73-9389-42CD03181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800" y="3127817"/>
            <a:ext cx="2694116" cy="16020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536EAB-758B-415D-B59F-CC0E5B04F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97" y="4804484"/>
            <a:ext cx="2137896" cy="18674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DD1A01-FBB8-4F5F-AD2A-3B6D36ACF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4444" y="4632284"/>
            <a:ext cx="2556533" cy="20396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930AF7-BD01-4EE2-963B-18BC8BD81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8937" y="3127817"/>
            <a:ext cx="2634863" cy="17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90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重要人物</a:t>
            </a:r>
            <a:r>
              <a:rPr lang="en-US" altLang="zh-CN" dirty="0"/>
              <a:t>5</a:t>
            </a:r>
            <a:r>
              <a:rPr lang="zh-CN" altLang="en-US" dirty="0"/>
              <a:t>：岩田聪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90F066D-4B4C-48AD-AFFA-257306FC6F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13" y="1859722"/>
            <a:ext cx="3122364" cy="25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B55544-22B7-4342-90C0-8BDFDBD9058F}"/>
              </a:ext>
            </a:extLst>
          </p:cNvPr>
          <p:cNvSpPr txBox="1"/>
          <p:nvPr/>
        </p:nvSpPr>
        <p:spPr>
          <a:xfrm>
            <a:off x="1736035" y="4541078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Hal</a:t>
            </a:r>
            <a:r>
              <a:rPr lang="zh-CN" altLang="en-US" dirty="0"/>
              <a:t>研究所</a:t>
            </a: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C0F12952-6D3E-4C41-91B0-DC2875FE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675" y="1736035"/>
            <a:ext cx="2916650" cy="411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E42219-BEEF-4975-8EA2-73D87AF53E30}"/>
              </a:ext>
            </a:extLst>
          </p:cNvPr>
          <p:cNvSpPr txBox="1"/>
          <p:nvPr/>
        </p:nvSpPr>
        <p:spPr>
          <a:xfrm>
            <a:off x="5349461" y="6057282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岩田聪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3C3355-7023-4B46-8BB4-F588E7B8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224" y="1983408"/>
            <a:ext cx="2225734" cy="19865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213A1A-78E9-4BBB-857B-4AF4ED3A7A7C}"/>
              </a:ext>
            </a:extLst>
          </p:cNvPr>
          <p:cNvSpPr txBox="1"/>
          <p:nvPr/>
        </p:nvSpPr>
        <p:spPr>
          <a:xfrm>
            <a:off x="10658061" y="2743065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弹珠台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31CC7B-88BB-423F-A2DA-C3B0283F8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101" y="4206647"/>
            <a:ext cx="2539960" cy="21932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CC11565-DB08-45BF-9641-45D7E3EAACAC}"/>
              </a:ext>
            </a:extLst>
          </p:cNvPr>
          <p:cNvSpPr txBox="1"/>
          <p:nvPr/>
        </p:nvSpPr>
        <p:spPr>
          <a:xfrm>
            <a:off x="10857848" y="5150384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F1</a:t>
            </a:r>
            <a:r>
              <a:rPr lang="zh-CN" altLang="en-US" dirty="0"/>
              <a:t>赛车</a:t>
            </a:r>
          </a:p>
        </p:txBody>
      </p:sp>
    </p:spTree>
    <p:extLst>
      <p:ext uri="{BB962C8B-B14F-4D97-AF65-F5344CB8AC3E}">
        <p14:creationId xmlns:p14="http://schemas.microsoft.com/office/powerpoint/2010/main" val="2539770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其他行业借机发展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8B4EB4D-DA10-4287-92A6-CD8DBA490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3014" y="2159554"/>
            <a:ext cx="2197330" cy="2194127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20C826-9362-49E6-9C04-0A90C55E92D7}"/>
              </a:ext>
            </a:extLst>
          </p:cNvPr>
          <p:cNvSpPr txBox="1"/>
          <p:nvPr/>
        </p:nvSpPr>
        <p:spPr>
          <a:xfrm>
            <a:off x="1475283" y="4510399"/>
            <a:ext cx="189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艾尼克斯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8A78D282-2A26-45AF-88BF-B2699B10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685" y="1450731"/>
            <a:ext cx="23487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8F69CC-E048-4703-853D-D3C2122F836E}"/>
              </a:ext>
            </a:extLst>
          </p:cNvPr>
          <p:cNvSpPr txBox="1"/>
          <p:nvPr/>
        </p:nvSpPr>
        <p:spPr>
          <a:xfrm>
            <a:off x="9191807" y="5031225"/>
            <a:ext cx="204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周刊少年</a:t>
            </a:r>
            <a:r>
              <a:rPr lang="en-US" altLang="zh-CN" dirty="0"/>
              <a:t>jump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0A90B4-D5FD-40E4-AFB2-6A3D268B7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009" y="2581167"/>
            <a:ext cx="3277981" cy="18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E60134-69A7-451A-A2DE-8B1E7D989560}"/>
              </a:ext>
            </a:extLst>
          </p:cNvPr>
          <p:cNvSpPr txBox="1"/>
          <p:nvPr/>
        </p:nvSpPr>
        <p:spPr>
          <a:xfrm>
            <a:off x="5221276" y="4465050"/>
            <a:ext cx="189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勇者斗恶龙</a:t>
            </a:r>
          </a:p>
        </p:txBody>
      </p:sp>
    </p:spTree>
    <p:extLst>
      <p:ext uri="{BB962C8B-B14F-4D97-AF65-F5344CB8AC3E}">
        <p14:creationId xmlns:p14="http://schemas.microsoft.com/office/powerpoint/2010/main" val="4182963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B8D3-40CF-4305-81E5-1B29312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繁荣背后的“炸弹”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50D0F09-B009-4323-966E-BC268024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反水</a:t>
            </a:r>
            <a:endParaRPr lang="en-US" altLang="zh-CN" dirty="0"/>
          </a:p>
          <a:p>
            <a:pPr lvl="1"/>
            <a:r>
              <a:rPr lang="zh-CN" altLang="en-US" dirty="0"/>
              <a:t>黑客国际</a:t>
            </a:r>
            <a:endParaRPr lang="en-US" altLang="zh-CN" dirty="0"/>
          </a:p>
          <a:p>
            <a:pPr lvl="1"/>
            <a:r>
              <a:rPr lang="zh-CN" altLang="en-US" dirty="0"/>
              <a:t>南梦宫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6442BC-EAED-4FD3-B413-CDC2054F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1" y="3289330"/>
            <a:ext cx="4762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6BDEA5-7BAE-449C-B7CD-F8F76C3722BC}"/>
              </a:ext>
            </a:extLst>
          </p:cNvPr>
          <p:cNvSpPr txBox="1"/>
          <p:nvPr/>
        </p:nvSpPr>
        <p:spPr>
          <a:xfrm>
            <a:off x="2244436" y="6176963"/>
            <a:ext cx="276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中村雅哉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853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027E7906-F379-4A31-9724-BAB938317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92" y="196923"/>
            <a:ext cx="845981" cy="937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AF37A9-FE2C-43AB-BEAC-40710F084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392" y="1368327"/>
            <a:ext cx="767920" cy="9371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5A78BF-E2D3-48E3-9E94-555D473E41C1}"/>
              </a:ext>
            </a:extLst>
          </p:cNvPr>
          <p:cNvSpPr txBox="1"/>
          <p:nvPr/>
        </p:nvSpPr>
        <p:spPr>
          <a:xfrm>
            <a:off x="6714835" y="512248"/>
            <a:ext cx="1363269" cy="306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山内房治郎</a:t>
            </a:r>
            <a:endParaRPr lang="zh-CN" altLang="en-US" sz="1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CE6F0E-463E-4C11-ADD0-752170585681}"/>
              </a:ext>
            </a:extLst>
          </p:cNvPr>
          <p:cNvSpPr txBox="1"/>
          <p:nvPr/>
        </p:nvSpPr>
        <p:spPr>
          <a:xfrm>
            <a:off x="8658109" y="1682999"/>
            <a:ext cx="11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</a:t>
            </a:r>
            <a:r>
              <a:rPr lang="zh-CN" altLang="en-US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贞</a:t>
            </a:r>
            <a:endParaRPr lang="zh-CN" altLang="en-US" sz="1400" b="1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C368581D-9BDE-4556-AC8E-A6C1A041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12" y="1368327"/>
            <a:ext cx="845981" cy="9371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9FF738F-90F7-40D1-8F6A-6A90AAD521FE}"/>
              </a:ext>
            </a:extLst>
          </p:cNvPr>
          <p:cNvSpPr txBox="1"/>
          <p:nvPr/>
        </p:nvSpPr>
        <p:spPr>
          <a:xfrm>
            <a:off x="4201424" y="1567643"/>
            <a:ext cx="1548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等线" panose="02010600030101010101" pitchFamily="2" charset="-122"/>
                <a:cs typeface="Times New Roman" panose="02020603050405020304" pitchFamily="18" charset="0"/>
              </a:rPr>
              <a:t>（金田</a:t>
            </a:r>
            <a:r>
              <a:rPr lang="zh-CN" altLang="en-US" sz="1400" b="1" dirty="0">
                <a:cs typeface="Times New Roman" panose="02020603050405020304" pitchFamily="18" charset="0"/>
              </a:rPr>
              <a:t>积良）</a:t>
            </a:r>
            <a:endParaRPr lang="en-US" altLang="zh-CN" sz="1400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</a:t>
            </a:r>
            <a:r>
              <a:rPr lang="zh-CN" altLang="en-US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积良</a:t>
            </a:r>
            <a:endParaRPr lang="zh-CN" altLang="en-US" sz="1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1346DB-4F27-4FD1-A158-5D22E496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549" y="2442082"/>
            <a:ext cx="767920" cy="9371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D63B4B-A668-4302-A909-E680241779D4}"/>
              </a:ext>
            </a:extLst>
          </p:cNvPr>
          <p:cNvSpPr txBox="1"/>
          <p:nvPr/>
        </p:nvSpPr>
        <p:spPr>
          <a:xfrm>
            <a:off x="7355437" y="2780864"/>
            <a:ext cx="11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</a:t>
            </a:r>
            <a:r>
              <a:rPr lang="zh-CN" altLang="en-US" sz="1400" b="1" dirty="0">
                <a:ea typeface="等线" panose="02010600030101010101" pitchFamily="2" charset="-122"/>
                <a:cs typeface="Times New Roman" panose="02020603050405020304" pitchFamily="18" charset="0"/>
              </a:rPr>
              <a:t>君</a:t>
            </a:r>
            <a:endParaRPr lang="zh-CN" altLang="en-US" sz="1400" b="1" dirty="0"/>
          </a:p>
        </p:txBody>
      </p:sp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BD9A4A13-907D-4030-A39D-C8A16E071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61" y="2440598"/>
            <a:ext cx="845981" cy="9371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62E7A5-4F29-4DF3-A824-8A63B30C69C2}"/>
              </a:ext>
            </a:extLst>
          </p:cNvPr>
          <p:cNvSpPr txBox="1"/>
          <p:nvPr/>
        </p:nvSpPr>
        <p:spPr>
          <a:xfrm>
            <a:off x="2805293" y="2647549"/>
            <a:ext cx="1548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等线" panose="02010600030101010101" pitchFamily="2" charset="-122"/>
                <a:cs typeface="Times New Roman" panose="02020603050405020304" pitchFamily="18" charset="0"/>
              </a:rPr>
              <a:t>（稻叶鹿之承</a:t>
            </a:r>
            <a:r>
              <a:rPr lang="zh-CN" altLang="en-US" sz="1400" b="1" dirty="0">
                <a:cs typeface="Times New Roman" panose="02020603050405020304" pitchFamily="18" charset="0"/>
              </a:rPr>
              <a:t>）</a:t>
            </a:r>
            <a:endParaRPr lang="en-US" altLang="zh-CN" sz="1400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</a:t>
            </a:r>
            <a:r>
              <a:rPr lang="zh-CN" altLang="en-US" sz="1400" b="1" dirty="0">
                <a:cs typeface="Times New Roman" panose="02020603050405020304" pitchFamily="18" charset="0"/>
              </a:rPr>
              <a:t>鹿之承</a:t>
            </a:r>
            <a:endParaRPr lang="zh-CN" altLang="en-US" sz="14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35BE4C-40DC-4C30-BFC7-3FB72C1E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602" y="3603947"/>
            <a:ext cx="909825" cy="11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CC1D7CD-1B43-4328-B8C4-4F63A607AF9D}"/>
              </a:ext>
            </a:extLst>
          </p:cNvPr>
          <p:cNvSpPr txBox="1"/>
          <p:nvPr/>
        </p:nvSpPr>
        <p:spPr>
          <a:xfrm>
            <a:off x="6312427" y="4184080"/>
            <a:ext cx="11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</a:t>
            </a:r>
            <a:r>
              <a:rPr lang="zh-CN" altLang="en-US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溥</a:t>
            </a:r>
            <a:endParaRPr lang="zh-CN" altLang="en-US" sz="1400" b="1" dirty="0"/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976E2EE3-B1BE-4358-8866-5EAF5A099591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6155793" y="1836889"/>
            <a:ext cx="856716" cy="6051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668871DF-C3A8-4FB3-934E-288651375DE9}"/>
              </a:ext>
            </a:extLst>
          </p:cNvPr>
          <p:cNvCxnSpPr>
            <a:stCxn id="6" idx="1"/>
            <a:endCxn id="11" idx="0"/>
          </p:cNvCxnSpPr>
          <p:nvPr/>
        </p:nvCxnSpPr>
        <p:spPr>
          <a:xfrm rot="10800000" flipV="1">
            <a:off x="7012510" y="1836888"/>
            <a:ext cx="788883" cy="6051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连接符: 肘形 3075">
            <a:extLst>
              <a:ext uri="{FF2B5EF4-FFF2-40B4-BE49-F238E27FC236}">
                <a16:creationId xmlns:a16="http://schemas.microsoft.com/office/drawing/2014/main" id="{F3809972-A3F4-4510-BE8A-95BD7160662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965842" y="2909160"/>
            <a:ext cx="891672" cy="7046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连接符: 肘形 3077">
            <a:extLst>
              <a:ext uri="{FF2B5EF4-FFF2-40B4-BE49-F238E27FC236}">
                <a16:creationId xmlns:a16="http://schemas.microsoft.com/office/drawing/2014/main" id="{744794E6-3EB2-4538-9800-042E9498471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5857515" y="2910644"/>
            <a:ext cx="771035" cy="7031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6" name="直接箭头连接符 3085">
            <a:extLst>
              <a:ext uri="{FF2B5EF4-FFF2-40B4-BE49-F238E27FC236}">
                <a16:creationId xmlns:a16="http://schemas.microsoft.com/office/drawing/2014/main" id="{A8518FC6-2D2C-49F3-A6A6-3F4A050A5539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8182983" y="1134046"/>
            <a:ext cx="2369" cy="234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E53360EE-D7E3-41B4-B6EC-0732D89CC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559" y="5040870"/>
            <a:ext cx="767920" cy="937123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C0C16F60-962C-43B5-9214-C44E02205D4B}"/>
              </a:ext>
            </a:extLst>
          </p:cNvPr>
          <p:cNvSpPr txBox="1"/>
          <p:nvPr/>
        </p:nvSpPr>
        <p:spPr>
          <a:xfrm>
            <a:off x="6237785" y="5420341"/>
            <a:ext cx="11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</a:t>
            </a:r>
            <a:r>
              <a:rPr lang="zh-CN" altLang="en-US" sz="1400" b="1" dirty="0">
                <a:ea typeface="等线" panose="02010600030101010101" pitchFamily="2" charset="-122"/>
                <a:cs typeface="Times New Roman" panose="02020603050405020304" pitchFamily="18" charset="0"/>
              </a:rPr>
              <a:t>阳子</a:t>
            </a:r>
            <a:endParaRPr lang="zh-CN" altLang="en-US" sz="1400" b="1" dirty="0"/>
          </a:p>
        </p:txBody>
      </p:sp>
      <p:cxnSp>
        <p:nvCxnSpPr>
          <p:cNvPr id="3090" name="直接箭头连接符 3089">
            <a:extLst>
              <a:ext uri="{FF2B5EF4-FFF2-40B4-BE49-F238E27FC236}">
                <a16:creationId xmlns:a16="http://schemas.microsoft.com/office/drawing/2014/main" id="{6D945149-A884-4649-ADEF-401039C8AE19}"/>
              </a:ext>
            </a:extLst>
          </p:cNvPr>
          <p:cNvCxnSpPr>
            <a:cxnSpLocks/>
            <a:stCxn id="3074" idx="2"/>
            <a:endCxn id="49" idx="0"/>
          </p:cNvCxnSpPr>
          <p:nvPr/>
        </p:nvCxnSpPr>
        <p:spPr>
          <a:xfrm>
            <a:off x="5857515" y="4718083"/>
            <a:ext cx="1004" cy="3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7706E73F-6E0A-4D28-A477-06A92214A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028" y="4958235"/>
            <a:ext cx="1102394" cy="1102394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B296993F-BC66-484A-8ECC-359233C1A8BB}"/>
              </a:ext>
            </a:extLst>
          </p:cNvPr>
          <p:cNvSpPr txBox="1"/>
          <p:nvPr/>
        </p:nvSpPr>
        <p:spPr>
          <a:xfrm>
            <a:off x="2627999" y="5355542"/>
            <a:ext cx="11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荒川实</a:t>
            </a:r>
          </a:p>
        </p:txBody>
      </p:sp>
      <p:cxnSp>
        <p:nvCxnSpPr>
          <p:cNvPr id="3102" name="直接连接符 3101">
            <a:extLst>
              <a:ext uri="{FF2B5EF4-FFF2-40B4-BE49-F238E27FC236}">
                <a16:creationId xmlns:a16="http://schemas.microsoft.com/office/drawing/2014/main" id="{389D554E-BFCB-4CDB-AD74-FEBE95FADEFD}"/>
              </a:ext>
            </a:extLst>
          </p:cNvPr>
          <p:cNvCxnSpPr>
            <a:cxnSpLocks/>
            <a:stCxn id="57" idx="3"/>
            <a:endCxn id="49" idx="1"/>
          </p:cNvCxnSpPr>
          <p:nvPr/>
        </p:nvCxnSpPr>
        <p:spPr>
          <a:xfrm>
            <a:off x="4551422" y="5509432"/>
            <a:ext cx="923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BA409C7-5829-4A04-B044-666E66BC0ED7}"/>
              </a:ext>
            </a:extLst>
          </p:cNvPr>
          <p:cNvSpPr txBox="1"/>
          <p:nvPr/>
        </p:nvSpPr>
        <p:spPr>
          <a:xfrm>
            <a:off x="368187" y="450155"/>
            <a:ext cx="3108960" cy="409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山内家族成员人物关系图</a:t>
            </a:r>
          </a:p>
        </p:txBody>
      </p:sp>
    </p:spTree>
    <p:extLst>
      <p:ext uri="{BB962C8B-B14F-4D97-AF65-F5344CB8AC3E}">
        <p14:creationId xmlns:p14="http://schemas.microsoft.com/office/powerpoint/2010/main" val="408287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205B52-4479-4744-8A13-06A857CD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849" y="2104720"/>
            <a:ext cx="1282354" cy="12823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681743-47D1-48D7-9633-825E51F526B9}"/>
              </a:ext>
            </a:extLst>
          </p:cNvPr>
          <p:cNvSpPr txBox="1"/>
          <p:nvPr/>
        </p:nvSpPr>
        <p:spPr>
          <a:xfrm>
            <a:off x="9322104" y="3412489"/>
            <a:ext cx="823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荒川实</a:t>
            </a: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C1B4468-D77C-4D58-A1D0-57C6592C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12" y="4020137"/>
            <a:ext cx="859651" cy="952265"/>
          </a:xfrm>
          <a:prstGeom prst="rect">
            <a:avLst/>
          </a:prstGeom>
        </p:spPr>
      </p:pic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34C6F852-AC93-4A13-908A-0906F7BA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026" y="3991129"/>
            <a:ext cx="859651" cy="9522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4FF67F5-7268-4DFC-AE60-AF5911C3860C}"/>
              </a:ext>
            </a:extLst>
          </p:cNvPr>
          <p:cNvSpPr txBox="1"/>
          <p:nvPr/>
        </p:nvSpPr>
        <p:spPr>
          <a:xfrm>
            <a:off x="8597364" y="4995519"/>
            <a:ext cx="132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阿尔斯通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9FC11F-707F-4758-99E4-1B7F1CED0739}"/>
              </a:ext>
            </a:extLst>
          </p:cNvPr>
          <p:cNvSpPr txBox="1"/>
          <p:nvPr/>
        </p:nvSpPr>
        <p:spPr>
          <a:xfrm>
            <a:off x="9696804" y="5006195"/>
            <a:ext cx="1029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罗恩朱迪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997D00-204B-4601-86E8-07992DA9D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565" y="4025387"/>
            <a:ext cx="909912" cy="8893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96F31BA-4723-4283-A658-3D9F0D0AE8CE}"/>
              </a:ext>
            </a:extLst>
          </p:cNvPr>
          <p:cNvSpPr txBox="1"/>
          <p:nvPr/>
        </p:nvSpPr>
        <p:spPr>
          <a:xfrm>
            <a:off x="11207160" y="4972402"/>
            <a:ext cx="79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林肯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C66A49F-5655-41E9-BD42-7F2222F7B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597" y="2242345"/>
            <a:ext cx="822421" cy="100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F4CC5E0-72A5-4596-8883-5431AE8A9943}"/>
              </a:ext>
            </a:extLst>
          </p:cNvPr>
          <p:cNvSpPr txBox="1"/>
          <p:nvPr/>
        </p:nvSpPr>
        <p:spPr>
          <a:xfrm>
            <a:off x="2912474" y="3364230"/>
            <a:ext cx="97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山内</a:t>
            </a:r>
            <a:r>
              <a:rPr lang="zh-CN" altLang="en-US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溥</a:t>
            </a:r>
            <a:endParaRPr lang="zh-CN" altLang="en-US" sz="14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081080E-5728-4751-91C1-489513CE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8" y="4049222"/>
            <a:ext cx="1100935" cy="92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011AD46-8410-4CBE-8424-6762978F9EC6}"/>
              </a:ext>
            </a:extLst>
          </p:cNvPr>
          <p:cNvSpPr txBox="1"/>
          <p:nvPr/>
        </p:nvSpPr>
        <p:spPr>
          <a:xfrm>
            <a:off x="421568" y="5131479"/>
            <a:ext cx="988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横井军平</a:t>
            </a:r>
            <a:endParaRPr lang="en-US" altLang="zh-CN" sz="1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ea typeface="等线" panose="02010600030101010101" pitchFamily="2" charset="-122"/>
                <a:cs typeface="Times New Roman" panose="02020603050405020304" pitchFamily="18" charset="0"/>
              </a:rPr>
              <a:t>掌机开发</a:t>
            </a:r>
            <a:endParaRPr lang="zh-CN" altLang="en-US" sz="1400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656D8ED-94B5-4E9D-86E6-B61E79BD5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95" y="4049222"/>
            <a:ext cx="973402" cy="9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A20FF31-BE95-4E2A-92A6-6CD3C8405BF7}"/>
              </a:ext>
            </a:extLst>
          </p:cNvPr>
          <p:cNvSpPr txBox="1"/>
          <p:nvPr/>
        </p:nvSpPr>
        <p:spPr>
          <a:xfrm>
            <a:off x="1866195" y="5133011"/>
            <a:ext cx="1027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上村雅之</a:t>
            </a:r>
          </a:p>
          <a:p>
            <a:r>
              <a:rPr lang="zh-CN" altLang="en-US" sz="1400" dirty="0"/>
              <a:t>家用主机</a:t>
            </a:r>
            <a:endParaRPr lang="zh-CN" altLang="en-US" sz="7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A5EEB47-248F-4095-B5B0-AB791DCDD424}"/>
              </a:ext>
            </a:extLst>
          </p:cNvPr>
          <p:cNvSpPr txBox="1"/>
          <p:nvPr/>
        </p:nvSpPr>
        <p:spPr>
          <a:xfrm>
            <a:off x="5296055" y="5120975"/>
            <a:ext cx="1145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宫本茂</a:t>
            </a:r>
            <a:endParaRPr lang="en-US" altLang="zh-CN" sz="1400" dirty="0"/>
          </a:p>
          <a:p>
            <a:r>
              <a:rPr lang="zh-CN" altLang="en-US" sz="1400" dirty="0"/>
              <a:t>游戏创意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6E8EB78-8D7B-488B-81F5-4C823F9F6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289" y="4083015"/>
            <a:ext cx="1735098" cy="923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DBAADF-FAAE-4288-9D58-F2027E9A8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1890" y="4031267"/>
            <a:ext cx="1271446" cy="102667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BC48A77-1A81-4605-BDD5-B9963397BC9B}"/>
              </a:ext>
            </a:extLst>
          </p:cNvPr>
          <p:cNvSpPr txBox="1"/>
          <p:nvPr/>
        </p:nvSpPr>
        <p:spPr>
          <a:xfrm>
            <a:off x="3414886" y="5120975"/>
            <a:ext cx="1145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竹田玄洋</a:t>
            </a:r>
            <a:endParaRPr lang="en-US" altLang="zh-CN" sz="1400" dirty="0"/>
          </a:p>
          <a:p>
            <a:r>
              <a:rPr lang="zh-CN" altLang="en-US" sz="1400" dirty="0"/>
              <a:t>攻坚技术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07B7D18-F8F1-455C-9715-B99BE6DCEA41}"/>
              </a:ext>
            </a:extLst>
          </p:cNvPr>
          <p:cNvSpPr/>
          <p:nvPr/>
        </p:nvSpPr>
        <p:spPr>
          <a:xfrm>
            <a:off x="150607" y="699247"/>
            <a:ext cx="6546242" cy="51813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BA81F4-E7B5-4E63-96BF-C23EE98E5208}"/>
              </a:ext>
            </a:extLst>
          </p:cNvPr>
          <p:cNvSpPr txBox="1"/>
          <p:nvPr/>
        </p:nvSpPr>
        <p:spPr>
          <a:xfrm>
            <a:off x="7278209" y="986530"/>
            <a:ext cx="127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任天堂北美</a:t>
            </a:r>
            <a:endParaRPr lang="zh-CN" altLang="en-US" sz="14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A967EB-599D-4272-9436-8DD9DD4D9858}"/>
              </a:ext>
            </a:extLst>
          </p:cNvPr>
          <p:cNvSpPr/>
          <p:nvPr/>
        </p:nvSpPr>
        <p:spPr>
          <a:xfrm>
            <a:off x="7020351" y="699247"/>
            <a:ext cx="5055279" cy="51813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405219A-EB79-476C-B5C8-9ED814797B2B}"/>
              </a:ext>
            </a:extLst>
          </p:cNvPr>
          <p:cNvSpPr txBox="1"/>
          <p:nvPr/>
        </p:nvSpPr>
        <p:spPr>
          <a:xfrm>
            <a:off x="421568" y="986530"/>
            <a:ext cx="127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任天堂日本</a:t>
            </a:r>
            <a:endParaRPr lang="zh-CN" altLang="en-US" sz="1400" b="1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DF78076-B2EE-4C73-A8AD-3D5AF8F75A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8209" y="4028971"/>
            <a:ext cx="1017627" cy="91961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9A1E88B-FF6A-4C82-ABDC-3234D679F2F1}"/>
              </a:ext>
            </a:extLst>
          </p:cNvPr>
          <p:cNvSpPr txBox="1"/>
          <p:nvPr/>
        </p:nvSpPr>
        <p:spPr>
          <a:xfrm>
            <a:off x="7290606" y="5004597"/>
            <a:ext cx="132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菲利普斯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850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EFCB4A5-57D4-481B-BA02-C99E2B94D79C}"/>
              </a:ext>
            </a:extLst>
          </p:cNvPr>
          <p:cNvSpPr txBox="1"/>
          <p:nvPr/>
        </p:nvSpPr>
        <p:spPr>
          <a:xfrm>
            <a:off x="1607929" y="5367105"/>
            <a:ext cx="103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经过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XXXX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任天堂成为了游戏界的主宰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76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EA089-C161-4F58-8AFF-C17855F1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9069593" cy="1325563"/>
          </a:xfrm>
        </p:spPr>
        <p:txBody>
          <a:bodyPr/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北美地区红白机</a:t>
            </a:r>
          </a:p>
        </p:txBody>
      </p:sp>
    </p:spTree>
    <p:extLst>
      <p:ext uri="{BB962C8B-B14F-4D97-AF65-F5344CB8AC3E}">
        <p14:creationId xmlns:p14="http://schemas.microsoft.com/office/powerpoint/2010/main" val="65493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EFCB4A5-57D4-481B-BA02-C99E2B94D79C}"/>
              </a:ext>
            </a:extLst>
          </p:cNvPr>
          <p:cNvSpPr txBox="1"/>
          <p:nvPr/>
        </p:nvSpPr>
        <p:spPr>
          <a:xfrm>
            <a:off x="618226" y="924197"/>
            <a:ext cx="10332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1983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，雅达利大崩溃</a:t>
            </a:r>
            <a:endParaRPr lang="en-US" altLang="zh-CN" sz="18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1984</a:t>
            </a: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北美地区红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白机大杀四方的历史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1989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Nintendo power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杂志历史</a:t>
            </a:r>
            <a:endParaRPr lang="en-US" altLang="zh-CN" sz="18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4047A6F1-6365-4490-B0BF-5109BA03C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908" y="2508604"/>
            <a:ext cx="5781688" cy="2968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C0BABE-44DC-4D4A-AB99-51AF408F5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694" y="1630540"/>
            <a:ext cx="3780074" cy="49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2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719</Words>
  <Application>Microsoft Office PowerPoint</Application>
  <PresentationFormat>宽屏</PresentationFormat>
  <Paragraphs>196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1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1. 前情回归</vt:lpstr>
      <vt:lpstr>PowerPoint 演示文稿</vt:lpstr>
      <vt:lpstr>PowerPoint 演示文稿</vt:lpstr>
      <vt:lpstr>PowerPoint 演示文稿</vt:lpstr>
      <vt:lpstr>PowerPoint 演示文稿</vt:lpstr>
      <vt:lpstr>2. 北美地区红白机</vt:lpstr>
      <vt:lpstr>PowerPoint 演示文稿</vt:lpstr>
      <vt:lpstr>3. 任天堂和第三方开发者之间的恩怨</vt:lpstr>
      <vt:lpstr>PowerPoint 演示文稿</vt:lpstr>
      <vt:lpstr>PowerPoint 演示文稿</vt:lpstr>
      <vt:lpstr>PowerPoint 演示文稿</vt:lpstr>
      <vt:lpstr>4. Game boy的问世</vt:lpstr>
      <vt:lpstr>PowerPoint 演示文稿</vt:lpstr>
      <vt:lpstr>4. 俄罗斯方块</vt:lpstr>
      <vt:lpstr>PowerPoint 演示文稿</vt:lpstr>
      <vt:lpstr>PowerPoint 演示文稿</vt:lpstr>
      <vt:lpstr>花式发展</vt:lpstr>
      <vt:lpstr>重要人物1：横井军平</vt:lpstr>
      <vt:lpstr>重要人物2：上村雅之</vt:lpstr>
      <vt:lpstr>重要人物3：竹田玄洋及第一次危机</vt:lpstr>
      <vt:lpstr>任天堂初代游戏机</vt:lpstr>
      <vt:lpstr>日本游戏产业的崛起</vt:lpstr>
      <vt:lpstr>任天堂第一款街机</vt:lpstr>
      <vt:lpstr>任天堂第一台掌机Game watch的诞生</vt:lpstr>
      <vt:lpstr>PowerPoint 演示文稿</vt:lpstr>
      <vt:lpstr>同期竞品</vt:lpstr>
      <vt:lpstr>Famicom（红白机）的诞生</vt:lpstr>
      <vt:lpstr>PowerPoint 演示文稿</vt:lpstr>
      <vt:lpstr>初到失利</vt:lpstr>
      <vt:lpstr>街机结构</vt:lpstr>
      <vt:lpstr>重要人物4：宫本茂</vt:lpstr>
      <vt:lpstr>马力欧的由来</vt:lpstr>
      <vt:lpstr>大金刚的周边</vt:lpstr>
      <vt:lpstr>滑稽的官司</vt:lpstr>
      <vt:lpstr>Game watch的失利红白机的风靡</vt:lpstr>
      <vt:lpstr>阶段总结</vt:lpstr>
      <vt:lpstr>红白机大杀四方及任天堂的口碑</vt:lpstr>
      <vt:lpstr>第四开发部</vt:lpstr>
      <vt:lpstr>任天堂其他游戏</vt:lpstr>
      <vt:lpstr>不公平规则</vt:lpstr>
      <vt:lpstr>重要的第三方</vt:lpstr>
      <vt:lpstr>重要人物5：岩田聪</vt:lpstr>
      <vt:lpstr>其他行业借机发展</vt:lpstr>
      <vt:lpstr>繁荣背后的“炸弹”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zx</dc:creator>
  <cp:lastModifiedBy>zx</cp:lastModifiedBy>
  <cp:revision>105</cp:revision>
  <dcterms:created xsi:type="dcterms:W3CDTF">2022-11-20T03:38:56Z</dcterms:created>
  <dcterms:modified xsi:type="dcterms:W3CDTF">2023-06-04T14:37:34Z</dcterms:modified>
</cp:coreProperties>
</file>